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6"/>
  </p:notesMasterIdLst>
  <p:handoutMasterIdLst>
    <p:handoutMasterId r:id="rId37"/>
  </p:handoutMasterIdLst>
  <p:sldIdLst>
    <p:sldId id="307" r:id="rId2"/>
    <p:sldId id="308" r:id="rId3"/>
    <p:sldId id="311" r:id="rId4"/>
    <p:sldId id="312" r:id="rId5"/>
    <p:sldId id="314" r:id="rId6"/>
    <p:sldId id="315" r:id="rId7"/>
    <p:sldId id="313" r:id="rId8"/>
    <p:sldId id="317" r:id="rId9"/>
    <p:sldId id="318" r:id="rId10"/>
    <p:sldId id="319" r:id="rId11"/>
    <p:sldId id="320" r:id="rId12"/>
    <p:sldId id="321" r:id="rId13"/>
    <p:sldId id="322" r:id="rId14"/>
    <p:sldId id="323" r:id="rId15"/>
    <p:sldId id="324" r:id="rId16"/>
    <p:sldId id="325" r:id="rId17"/>
    <p:sldId id="326" r:id="rId18"/>
    <p:sldId id="328" r:id="rId19"/>
    <p:sldId id="329" r:id="rId20"/>
    <p:sldId id="330" r:id="rId21"/>
    <p:sldId id="331" r:id="rId22"/>
    <p:sldId id="333" r:id="rId23"/>
    <p:sldId id="334" r:id="rId24"/>
    <p:sldId id="335" r:id="rId25"/>
    <p:sldId id="336" r:id="rId26"/>
    <p:sldId id="337" r:id="rId27"/>
    <p:sldId id="338" r:id="rId28"/>
    <p:sldId id="341" r:id="rId29"/>
    <p:sldId id="342" r:id="rId30"/>
    <p:sldId id="343" r:id="rId31"/>
    <p:sldId id="344" r:id="rId32"/>
    <p:sldId id="345" r:id="rId33"/>
    <p:sldId id="346" r:id="rId34"/>
    <p:sldId id="339" r:id="rId35"/>
  </p:sldIdLst>
  <p:sldSz cx="12192000" cy="6858000"/>
  <p:notesSz cx="7104063" cy="102346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1" autoAdjust="0"/>
    <p:restoredTop sz="94694"/>
  </p:normalViewPr>
  <p:slideViewPr>
    <p:cSldViewPr snapToGrid="0">
      <p:cViewPr varScale="1">
        <p:scale>
          <a:sx n="117" d="100"/>
          <a:sy n="117" d="100"/>
        </p:scale>
        <p:origin x="272" y="168"/>
      </p:cViewPr>
      <p:guideLst/>
    </p:cSldViewPr>
  </p:slideViewPr>
  <p:notesTextViewPr>
    <p:cViewPr>
      <p:scale>
        <a:sx n="1" d="1"/>
        <a:sy n="1" d="1"/>
      </p:scale>
      <p:origin x="0" y="0"/>
    </p:cViewPr>
  </p:notesTextViewPr>
  <p:notesViewPr>
    <p:cSldViewPr snapToGrid="0">
      <p:cViewPr varScale="1">
        <p:scale>
          <a:sx n="78" d="100"/>
          <a:sy n="78"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89E6AD39-2128-482A-B3F2-AEDD50A9DE00}" type="datetimeFigureOut">
              <a:rPr lang="en-US" smtClean="0"/>
              <a:t>5/25/25</a:t>
            </a:fld>
            <a:endParaRPr lang="en-US"/>
          </a:p>
        </p:txBody>
      </p:sp>
      <p:sp>
        <p:nvSpPr>
          <p:cNvPr id="4" name="Tijdelijke aanduiding voor voettekst 3"/>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F4742540-E1F7-4CFE-A919-03C3CB3DD854}" type="slidenum">
              <a:rPr lang="en-US" smtClean="0"/>
              <a:t>‹#›</a:t>
            </a:fld>
            <a:endParaRPr lang="en-US"/>
          </a:p>
        </p:txBody>
      </p:sp>
    </p:spTree>
    <p:extLst>
      <p:ext uri="{BB962C8B-B14F-4D97-AF65-F5344CB8AC3E}">
        <p14:creationId xmlns:p14="http://schemas.microsoft.com/office/powerpoint/2010/main" val="182879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nl-BE"/>
          </a:p>
        </p:txBody>
      </p:sp>
      <p:sp>
        <p:nvSpPr>
          <p:cNvPr id="3" name="Tijdelijke aanduiding voor datum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405D0170-96EA-4CBE-990C-6356B51F9BAA}" type="datetimeFigureOut">
              <a:rPr lang="nl-BE" smtClean="0"/>
              <a:t>25/05/2025</a:t>
            </a:fld>
            <a:endParaRPr lang="nl-BE"/>
          </a:p>
        </p:txBody>
      </p:sp>
      <p:sp>
        <p:nvSpPr>
          <p:cNvPr id="4" name="Tijdelijke aanduiding voor dia-afbeelding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nl-BE"/>
          </a:p>
        </p:txBody>
      </p:sp>
      <p:sp>
        <p:nvSpPr>
          <p:cNvPr id="5" name="Tijdelijke aanduiding voor notiti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20FC4D89-9637-4676-967E-26AF1E28DA41}" type="slidenum">
              <a:rPr lang="nl-BE" smtClean="0"/>
              <a:t>‹#›</a:t>
            </a:fld>
            <a:endParaRPr lang="nl-BE"/>
          </a:p>
        </p:txBody>
      </p:sp>
    </p:spTree>
    <p:extLst>
      <p:ext uri="{BB962C8B-B14F-4D97-AF65-F5344CB8AC3E}">
        <p14:creationId xmlns:p14="http://schemas.microsoft.com/office/powerpoint/2010/main" val="1612213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l"/>
            <a:endParaRPr lang="de-DE" sz="1100" dirty="0"/>
          </a:p>
        </p:txBody>
      </p:sp>
      <p:sp>
        <p:nvSpPr>
          <p:cNvPr id="4" name="Foliennummernplatzhalter 3"/>
          <p:cNvSpPr>
            <a:spLocks noGrp="1"/>
          </p:cNvSpPr>
          <p:nvPr>
            <p:ph type="sldNum" sz="quarter" idx="10"/>
          </p:nvPr>
        </p:nvSpPr>
        <p:spPr/>
        <p:txBody>
          <a:bodyPr/>
          <a:lstStyle/>
          <a:p>
            <a:fld id="{B333E53E-E442-4538-B635-776FCE76CD48}" type="slidenum">
              <a:rPr lang="de-DE" smtClean="0"/>
              <a:pPr/>
              <a:t>1</a:t>
            </a:fld>
            <a:endParaRPr lang="de-DE" dirty="0"/>
          </a:p>
        </p:txBody>
      </p:sp>
    </p:spTree>
    <p:extLst>
      <p:ext uri="{BB962C8B-B14F-4D97-AF65-F5344CB8AC3E}">
        <p14:creationId xmlns:p14="http://schemas.microsoft.com/office/powerpoint/2010/main" val="44916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1F57F2-9455-618A-5B1B-2237CF39196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A9B040FF-0D45-A538-F2BA-11C719B83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49F9DB6-E754-6B25-5759-3C34550513BC}"/>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6C83493C-DE53-C588-CCD8-738F8599830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35C1D1A-8B79-28C7-D45D-955F8B87BD7B}"/>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149723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D57FD-6F8B-3CC4-4CE3-7DE08AED4B3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5A07CAC-9602-7CED-F988-7545044BD38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34551EB-A0A8-2844-482C-23762A7D110D}"/>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93A03612-445A-0856-A397-1CB91ACC6E7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5D60D5F-AC64-564F-B91F-F4F9D82ECA5B}"/>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1656866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9251294-F53B-7F04-4252-C95B849FDF98}"/>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A1ABBD3C-B8A1-4C10-3B0F-28782043CFD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11118D4-A051-75F0-A730-9C15B30760EA}"/>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C6B2CD94-1BB3-0BA7-B654-B53B70DD338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E44FAE9-F452-0187-1CDD-308526720E3B}"/>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3723000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AB44AA-7890-F5A6-358F-4AEC7138081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2328196-1F3E-F05E-5E20-26C9B0BC710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DBD2FFE-E1B8-EFB8-AB73-4352C4BEE74E}"/>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E5733A01-29F5-3F8E-C092-434141651A9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CCF81104-A4A6-39E4-E3BE-48DD61FCF131}"/>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202094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27361-5803-6496-8BA9-D761FE669D13}"/>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63BBFCD-BC37-B3B4-2FAB-9318E5990D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001EDC0-5F70-E55B-3525-8BE0ABE6C40E}"/>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C4B9FEC0-17C8-C76B-F24D-77E152B3BF3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0C40529-56D3-2124-CC7A-59D64E220D58}"/>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2570969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B1B10-7E6C-89B4-40C8-E4CE842BEF0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8F1B78CE-83BA-89CE-EF0A-D964A82B6EA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E478EE2-4A3A-7816-76AA-7DF10009792D}"/>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F38B8389-85E3-7A08-3782-FEB87AFCDE59}"/>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6" name="Tijdelijke aanduiding voor voettekst 5">
            <a:extLst>
              <a:ext uri="{FF2B5EF4-FFF2-40B4-BE49-F238E27FC236}">
                <a16:creationId xmlns:a16="http://schemas.microsoft.com/office/drawing/2014/main" id="{D00ABEB6-D183-6E3A-226C-191A5F79381E}"/>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CF15EA3-C8D2-0011-3FBB-990AEDE4DE61}"/>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348345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C86634-E4EE-B4B8-F9A6-8E5B96147C85}"/>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2F78D35B-5620-06B1-990C-B8C8FE137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389893C-7B83-F037-4CC3-C50A36F9407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FFE39E1-7A82-9828-26A1-ECBE1FA6C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49B90A39-42F2-0691-D97C-50E5DE71A8B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7877772E-9DAE-3AE9-363A-082FB0AFB621}"/>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8" name="Tijdelijke aanduiding voor voettekst 7">
            <a:extLst>
              <a:ext uri="{FF2B5EF4-FFF2-40B4-BE49-F238E27FC236}">
                <a16:creationId xmlns:a16="http://schemas.microsoft.com/office/drawing/2014/main" id="{D4680D74-2FCF-154C-D77C-8273CD50BB68}"/>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AE18A839-56AD-AB18-4468-76614190C1C4}"/>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40351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FB438-3705-E432-1CD6-046C2487CC6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71128208-50FA-EA8C-8FE8-0D2EF11CF9AD}"/>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4" name="Tijdelijke aanduiding voor voettekst 3">
            <a:extLst>
              <a:ext uri="{FF2B5EF4-FFF2-40B4-BE49-F238E27FC236}">
                <a16:creationId xmlns:a16="http://schemas.microsoft.com/office/drawing/2014/main" id="{6ACAFEA1-BC21-3135-ABD0-B3D63B8657EA}"/>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684F68F-F7CD-C6B3-64FE-7019C0F684D4}"/>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16443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369B9D0-2805-D4B8-4587-36E774A8B7E9}"/>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3" name="Tijdelijke aanduiding voor voettekst 2">
            <a:extLst>
              <a:ext uri="{FF2B5EF4-FFF2-40B4-BE49-F238E27FC236}">
                <a16:creationId xmlns:a16="http://schemas.microsoft.com/office/drawing/2014/main" id="{38221FDA-BCEF-B180-A6C0-9F26C484BC7F}"/>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E17B6663-9FEB-9149-3E9A-5A386BB3B8B1}"/>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189846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A09CCA-3759-C32E-24AB-301A6B13C0E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FF8CC5C-E631-AE77-7E79-685B79B924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3A7AB432-1D26-F54D-D798-A6155E4935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710FD32-DDDB-D099-99CE-CCE464223DC4}"/>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6" name="Tijdelijke aanduiding voor voettekst 5">
            <a:extLst>
              <a:ext uri="{FF2B5EF4-FFF2-40B4-BE49-F238E27FC236}">
                <a16:creationId xmlns:a16="http://schemas.microsoft.com/office/drawing/2014/main" id="{30919EA3-1FF9-F7B9-9A07-9C5BF452939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A850574-BDE7-F6DB-DF5A-BE3694D087C4}"/>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111251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D9875-0548-B33A-9694-33FEFF05EEF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07968C7E-E639-5E88-0BED-9080860F5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45BDA425-A329-3F16-5023-01F82455F5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B239B2D-9419-A7A4-EC1D-7549CEA3C63C}"/>
              </a:ext>
            </a:extLst>
          </p:cNvPr>
          <p:cNvSpPr>
            <a:spLocks noGrp="1"/>
          </p:cNvSpPr>
          <p:nvPr>
            <p:ph type="dt" sz="half" idx="10"/>
          </p:nvPr>
        </p:nvSpPr>
        <p:spPr/>
        <p:txBody>
          <a:bodyPr/>
          <a:lstStyle/>
          <a:p>
            <a:fld id="{92AB4D20-4DDC-45C8-8C2A-B92341A26438}" type="datetimeFigureOut">
              <a:rPr lang="nl-BE" smtClean="0"/>
              <a:t>25/05/2025</a:t>
            </a:fld>
            <a:endParaRPr lang="nl-BE"/>
          </a:p>
        </p:txBody>
      </p:sp>
      <p:sp>
        <p:nvSpPr>
          <p:cNvPr id="6" name="Tijdelijke aanduiding voor voettekst 5">
            <a:extLst>
              <a:ext uri="{FF2B5EF4-FFF2-40B4-BE49-F238E27FC236}">
                <a16:creationId xmlns:a16="http://schemas.microsoft.com/office/drawing/2014/main" id="{0C21E598-DFE1-C3F3-D33B-6A2A75A670D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7FF971D1-4385-DDB7-79FC-FF9859965128}"/>
              </a:ext>
            </a:extLst>
          </p:cNvPr>
          <p:cNvSpPr>
            <a:spLocks noGrp="1"/>
          </p:cNvSpPr>
          <p:nvPr>
            <p:ph type="sldNum" sz="quarter" idx="12"/>
          </p:nvPr>
        </p:nvSpPr>
        <p:spPr/>
        <p:txBody>
          <a:bodyPr/>
          <a:lstStyle/>
          <a:p>
            <a:fld id="{CCA838D8-3E2D-499C-B98A-2DDE783CA1DE}" type="slidenum">
              <a:rPr lang="nl-BE" smtClean="0"/>
              <a:t>‹#›</a:t>
            </a:fld>
            <a:endParaRPr lang="nl-BE"/>
          </a:p>
        </p:txBody>
      </p:sp>
    </p:spTree>
    <p:extLst>
      <p:ext uri="{BB962C8B-B14F-4D97-AF65-F5344CB8AC3E}">
        <p14:creationId xmlns:p14="http://schemas.microsoft.com/office/powerpoint/2010/main" val="3882577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6FC7B9A-8B69-CAEC-82A3-59A2F269BD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82D175F-F86D-0518-C2D7-80242CC1D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8EF0F4D-71B9-D90A-68A3-CDBB957808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AB4D20-4DDC-45C8-8C2A-B92341A26438}" type="datetimeFigureOut">
              <a:rPr lang="nl-BE" smtClean="0"/>
              <a:t>25/05/2025</a:t>
            </a:fld>
            <a:endParaRPr lang="nl-BE"/>
          </a:p>
        </p:txBody>
      </p:sp>
      <p:sp>
        <p:nvSpPr>
          <p:cNvPr id="5" name="Tijdelijke aanduiding voor voettekst 4">
            <a:extLst>
              <a:ext uri="{FF2B5EF4-FFF2-40B4-BE49-F238E27FC236}">
                <a16:creationId xmlns:a16="http://schemas.microsoft.com/office/drawing/2014/main" id="{DB91D2D8-0D04-D375-7B43-8F91276B12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F0F5E3C7-E416-412D-731C-CA8E04A4B6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A838D8-3E2D-499C-B98A-2DDE783CA1DE}" type="slidenum">
              <a:rPr lang="nl-BE" smtClean="0"/>
              <a:t>‹#›</a:t>
            </a:fld>
            <a:endParaRPr lang="nl-BE"/>
          </a:p>
        </p:txBody>
      </p:sp>
    </p:spTree>
    <p:extLst>
      <p:ext uri="{BB962C8B-B14F-4D97-AF65-F5344CB8AC3E}">
        <p14:creationId xmlns:p14="http://schemas.microsoft.com/office/powerpoint/2010/main" val="27823169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9248.jpg"/>
          <p:cNvPicPr>
            <a:picLocks noChangeAspect="1"/>
          </p:cNvPicPr>
          <p:nvPr/>
        </p:nvPicPr>
        <p:blipFill>
          <a:blip r:embed="rId3" cstate="print"/>
          <a:stretch>
            <a:fillRect/>
          </a:stretch>
        </p:blipFill>
        <p:spPr>
          <a:xfrm>
            <a:off x="1721448" y="3524523"/>
            <a:ext cx="9144000" cy="3196952"/>
          </a:xfrm>
          <a:prstGeom prst="rect">
            <a:avLst/>
          </a:prstGeom>
        </p:spPr>
      </p:pic>
      <p:sp>
        <p:nvSpPr>
          <p:cNvPr id="2" name="Title 1"/>
          <p:cNvSpPr>
            <a:spLocks noGrp="1"/>
          </p:cNvSpPr>
          <p:nvPr>
            <p:ph type="ctrTitle"/>
          </p:nvPr>
        </p:nvSpPr>
        <p:spPr>
          <a:xfrm>
            <a:off x="1986516" y="716554"/>
            <a:ext cx="7772400" cy="3911858"/>
          </a:xfrm>
        </p:spPr>
        <p:txBody>
          <a:bodyPr>
            <a:normAutofit/>
          </a:bodyPr>
          <a:lstStyle/>
          <a:p>
            <a:pPr>
              <a:spcBef>
                <a:spcPts val="600"/>
              </a:spcBef>
            </a:pPr>
            <a:r>
              <a:rPr lang="en-US" sz="2000" b="1" cap="small" dirty="0"/>
              <a:t>Consulting Services for </a:t>
            </a:r>
            <a:br>
              <a:rPr lang="en-US" sz="2000" b="1" cap="small" dirty="0"/>
            </a:br>
            <a:r>
              <a:rPr lang="en-US" sz="1800" dirty="0">
                <a:solidFill>
                  <a:srgbClr val="010101"/>
                </a:solidFill>
                <a:effectLst/>
                <a:latin typeface="Arial" panose="020B0604020202020204" pitchFamily="34" charset="0"/>
                <a:ea typeface="Arial" panose="020B0604020202020204" pitchFamily="34" charset="0"/>
              </a:rPr>
              <a:t>Disaster</a:t>
            </a:r>
            <a:r>
              <a:rPr lang="en-US" sz="1800" spc="80" dirty="0">
                <a:solidFill>
                  <a:srgbClr val="010101"/>
                </a:solidFill>
                <a:effectLst/>
                <a:latin typeface="Arial" panose="020B0604020202020204" pitchFamily="34" charset="0"/>
                <a:ea typeface="Arial" panose="020B0604020202020204" pitchFamily="34" charset="0"/>
              </a:rPr>
              <a:t> </a:t>
            </a:r>
            <a:r>
              <a:rPr lang="en-US" sz="1800" dirty="0">
                <a:solidFill>
                  <a:srgbClr val="010101"/>
                </a:solidFill>
                <a:effectLst/>
                <a:latin typeface="Arial" panose="020B0604020202020204" pitchFamily="34" charset="0"/>
                <a:ea typeface="Arial" panose="020B0604020202020204" pitchFamily="34" charset="0"/>
              </a:rPr>
              <a:t>Risk</a:t>
            </a:r>
            <a:r>
              <a:rPr lang="en-US" sz="1800" spc="-40" dirty="0">
                <a:solidFill>
                  <a:srgbClr val="010101"/>
                </a:solidFill>
                <a:effectLst/>
                <a:latin typeface="Arial" panose="020B0604020202020204" pitchFamily="34" charset="0"/>
                <a:ea typeface="Arial" panose="020B0604020202020204" pitchFamily="34" charset="0"/>
              </a:rPr>
              <a:t> </a:t>
            </a:r>
            <a:r>
              <a:rPr lang="en-US" sz="1800" dirty="0">
                <a:solidFill>
                  <a:srgbClr val="010101"/>
                </a:solidFill>
                <a:effectLst/>
                <a:latin typeface="Arial" panose="020B0604020202020204" pitchFamily="34" charset="0"/>
                <a:ea typeface="Arial" panose="020B0604020202020204" pitchFamily="34" charset="0"/>
              </a:rPr>
              <a:t>Management</a:t>
            </a:r>
            <a:r>
              <a:rPr lang="en-US" sz="1800" spc="35" dirty="0">
                <a:solidFill>
                  <a:srgbClr val="010101"/>
                </a:solidFill>
                <a:effectLst/>
                <a:latin typeface="Arial" panose="020B0604020202020204" pitchFamily="34" charset="0"/>
                <a:ea typeface="Arial" panose="020B0604020202020204" pitchFamily="34" charset="0"/>
              </a:rPr>
              <a:t> </a:t>
            </a:r>
            <a:r>
              <a:rPr lang="en-US" sz="1800" dirty="0">
                <a:solidFill>
                  <a:srgbClr val="010101"/>
                </a:solidFill>
                <a:effectLst/>
                <a:latin typeface="Arial" panose="020B0604020202020204" pitchFamily="34" charset="0"/>
                <a:ea typeface="Arial" panose="020B0604020202020204" pitchFamily="34" charset="0"/>
              </a:rPr>
              <a:t>in</a:t>
            </a:r>
            <a:r>
              <a:rPr lang="en-US" sz="1800" spc="-65" dirty="0">
                <a:solidFill>
                  <a:srgbClr val="010101"/>
                </a:solidFill>
                <a:effectLst/>
                <a:latin typeface="Arial" panose="020B0604020202020204" pitchFamily="34" charset="0"/>
                <a:ea typeface="Arial" panose="020B0604020202020204" pitchFamily="34" charset="0"/>
              </a:rPr>
              <a:t> </a:t>
            </a:r>
            <a:r>
              <a:rPr lang="en-US" sz="1800" spc="-10" dirty="0" err="1">
                <a:solidFill>
                  <a:srgbClr val="010101"/>
                </a:solidFill>
                <a:effectLst/>
                <a:latin typeface="Arial" panose="020B0604020202020204" pitchFamily="34" charset="0"/>
                <a:ea typeface="Arial" panose="020B0604020202020204" pitchFamily="34" charset="0"/>
              </a:rPr>
              <a:t>Lezha</a:t>
            </a:r>
            <a:br>
              <a:rPr lang="en-US" sz="1800" cap="small" dirty="0"/>
            </a:br>
            <a:br>
              <a:rPr lang="en-US" sz="1800" cap="small" dirty="0"/>
            </a:br>
            <a:r>
              <a:rPr lang="en-US" sz="2200" b="1" cap="small" dirty="0"/>
              <a:t>Presentation</a:t>
            </a:r>
            <a:br>
              <a:rPr lang="en-US" sz="1800" b="1" cap="small" dirty="0"/>
            </a:br>
            <a:r>
              <a:rPr lang="en-US" sz="1800" dirty="0">
                <a:effectLst/>
                <a:latin typeface="Arial" panose="020B0604020202020204" pitchFamily="34" charset="0"/>
                <a:ea typeface="Arial" panose="020B0604020202020204" pitchFamily="34" charset="0"/>
              </a:rPr>
              <a:t>Local Emergency Plan &amp; Cost Recovery Mechanism </a:t>
            </a:r>
            <a:br>
              <a:rPr lang="en-US" sz="2200" b="1" cap="small" dirty="0"/>
            </a:br>
            <a:br>
              <a:rPr lang="en-US" sz="2200" b="1" cap="small" dirty="0"/>
            </a:br>
            <a:r>
              <a:rPr lang="en-US" sz="2800" cap="small" dirty="0"/>
              <a:t>27 December 2024</a:t>
            </a:r>
            <a:endParaRPr lang="en-US" dirty="0">
              <a:solidFill>
                <a:srgbClr val="FF0000"/>
              </a:solidFill>
            </a:endParaRPr>
          </a:p>
        </p:txBody>
      </p:sp>
      <p:sp>
        <p:nvSpPr>
          <p:cNvPr id="3" name="Foliennummernplatzhalter 2"/>
          <p:cNvSpPr>
            <a:spLocks noGrp="1"/>
          </p:cNvSpPr>
          <p:nvPr>
            <p:ph type="sldNum" sz="quarter" idx="12"/>
          </p:nvPr>
        </p:nvSpPr>
        <p:spPr/>
        <p:txBody>
          <a:bodyPr/>
          <a:lstStyle/>
          <a:p>
            <a:fld id="{121F1E7D-550D-43BC-94B9-8E2476339CD2}" type="slidenum">
              <a:rPr lang="en-US" smtClean="0"/>
              <a:pPr/>
              <a:t>1</a:t>
            </a:fld>
            <a:endParaRPr lang="en-US" dirty="0"/>
          </a:p>
        </p:txBody>
      </p:sp>
      <p:pic>
        <p:nvPicPr>
          <p:cNvPr id="6" name="Picture 1963121259" descr="A close-up of a document&#10;&#10;Description automatically generated with low confidence">
            <a:extLst>
              <a:ext uri="{FF2B5EF4-FFF2-40B4-BE49-F238E27FC236}">
                <a16:creationId xmlns:a16="http://schemas.microsoft.com/office/drawing/2014/main" id="{615EE6E7-ED5A-08E5-E2B0-A2F263E55925}"/>
              </a:ext>
            </a:extLst>
          </p:cNvPr>
          <p:cNvPicPr>
            <a:picLocks noChangeAspect="1"/>
          </p:cNvPicPr>
          <p:nvPr/>
        </p:nvPicPr>
        <p:blipFill>
          <a:blip r:embed="rId4"/>
          <a:stretch>
            <a:fillRect/>
          </a:stretch>
        </p:blipFill>
        <p:spPr>
          <a:xfrm>
            <a:off x="1635361" y="229502"/>
            <a:ext cx="9316174" cy="1818646"/>
          </a:xfrm>
          <a:prstGeom prst="rect">
            <a:avLst/>
          </a:prstGeom>
        </p:spPr>
      </p:pic>
    </p:spTree>
    <p:extLst>
      <p:ext uri="{BB962C8B-B14F-4D97-AF65-F5344CB8AC3E}">
        <p14:creationId xmlns:p14="http://schemas.microsoft.com/office/powerpoint/2010/main" val="3401717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9F8FE3-3FA4-5644-38BB-14FD3852D146}"/>
              </a:ext>
            </a:extLst>
          </p:cNvPr>
          <p:cNvSpPr>
            <a:spLocks noGrp="1"/>
          </p:cNvSpPr>
          <p:nvPr>
            <p:ph type="title"/>
          </p:nvPr>
        </p:nvSpPr>
        <p:spPr/>
        <p:txBody>
          <a:bodyPr>
            <a:normAutofit fontScale="90000"/>
          </a:bodyPr>
          <a:lstStyle/>
          <a:p>
            <a:r>
              <a:rPr lang="en-GB" sz="3200" dirty="0">
                <a:effectLst/>
                <a:latin typeface="Calibri" panose="020F0502020204030204" pitchFamily="34" charset="0"/>
                <a:ea typeface="Calibri" panose="020F0502020204030204" pitchFamily="34" charset="0"/>
                <a:cs typeface="Times New Roman" panose="02020603050405020304" pitchFamily="18" charset="0"/>
              </a:rPr>
              <a:t>The Municipal Infrastructure V Project :comprehensive revision for the entire stormwater and wastewater infrastructure. </a:t>
            </a:r>
            <a:endParaRPr lang="nl-BE" sz="6000" dirty="0"/>
          </a:p>
        </p:txBody>
      </p:sp>
      <p:pic>
        <p:nvPicPr>
          <p:cNvPr id="4" name="Image 1733" descr="Afbeelding met tekst, kaart, grafische vormgeving, Graphics&#10;&#10;Automatisch gegenereerde beschrijving">
            <a:extLst>
              <a:ext uri="{FF2B5EF4-FFF2-40B4-BE49-F238E27FC236}">
                <a16:creationId xmlns:a16="http://schemas.microsoft.com/office/drawing/2014/main" id="{76EE4E4F-C2C1-6AFB-DFD4-9B1C666C6D4F}"/>
              </a:ext>
            </a:extLst>
          </p:cNvPr>
          <p:cNvPicPr>
            <a:picLocks noGrp="1"/>
          </p:cNvPicPr>
          <p:nvPr>
            <p:ph idx="1"/>
          </p:nvPr>
        </p:nvPicPr>
        <p:blipFill>
          <a:blip r:embed="rId2" cstate="print"/>
          <a:stretch>
            <a:fillRect/>
          </a:stretch>
        </p:blipFill>
        <p:spPr>
          <a:xfrm>
            <a:off x="1073648" y="1690688"/>
            <a:ext cx="5196258" cy="4351338"/>
          </a:xfrm>
          <a:prstGeom prst="rect">
            <a:avLst/>
          </a:prstGeom>
        </p:spPr>
      </p:pic>
      <p:sp>
        <p:nvSpPr>
          <p:cNvPr id="5" name="Tekstvak 4">
            <a:extLst>
              <a:ext uri="{FF2B5EF4-FFF2-40B4-BE49-F238E27FC236}">
                <a16:creationId xmlns:a16="http://schemas.microsoft.com/office/drawing/2014/main" id="{23ED5A07-A15A-4B47-011A-3EE5D438B4A8}"/>
              </a:ext>
            </a:extLst>
          </p:cNvPr>
          <p:cNvSpPr txBox="1"/>
          <p:nvPr/>
        </p:nvSpPr>
        <p:spPr>
          <a:xfrm>
            <a:off x="6762307" y="1818167"/>
            <a:ext cx="4348716" cy="1785104"/>
          </a:xfrm>
          <a:prstGeom prst="rect">
            <a:avLst/>
          </a:prstGeom>
          <a:noFill/>
        </p:spPr>
        <p:txBody>
          <a:bodyPr wrap="square" rtlCol="0">
            <a:spAutoFit/>
          </a:bodyPr>
          <a:lstStyle/>
          <a:p>
            <a:r>
              <a:rPr lang="en-US" sz="2000" b="1" dirty="0">
                <a:effectLst/>
                <a:latin typeface="Calibri" panose="020F0502020204030204" pitchFamily="34" charset="0"/>
                <a:ea typeface="Calibri" panose="020F0502020204030204" pitchFamily="34" charset="0"/>
                <a:cs typeface="Calibri" panose="020F0502020204030204" pitchFamily="34" charset="0"/>
              </a:rPr>
              <a:t>deviation</a:t>
            </a:r>
            <a:r>
              <a:rPr lang="en-US" sz="2000" b="1" spc="-15"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concept</a:t>
            </a:r>
            <a:r>
              <a:rPr lang="en-US" sz="2000" b="1" spc="-15"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of</a:t>
            </a:r>
            <a:r>
              <a:rPr lang="en-US" sz="2000" b="1" spc="-10" dirty="0">
                <a:effectLst/>
                <a:latin typeface="Calibri" panose="020F0502020204030204" pitchFamily="34" charset="0"/>
                <a:ea typeface="Calibri" panose="020F0502020204030204" pitchFamily="34" charset="0"/>
                <a:cs typeface="Calibri" panose="020F0502020204030204" pitchFamily="34" charset="0"/>
              </a:rPr>
              <a:t> </a:t>
            </a:r>
            <a:r>
              <a:rPr lang="en-US" sz="2000" b="1" dirty="0">
                <a:effectLst/>
                <a:latin typeface="Calibri" panose="020F0502020204030204" pitchFamily="34" charset="0"/>
                <a:ea typeface="Calibri" panose="020F0502020204030204" pitchFamily="34" charset="0"/>
                <a:cs typeface="Calibri" panose="020F0502020204030204" pitchFamily="34" charset="0"/>
              </a:rPr>
              <a:t>surface </a:t>
            </a:r>
            <a:r>
              <a:rPr lang="en-US" sz="2000" b="1" spc="-10" dirty="0">
                <a:effectLst/>
                <a:latin typeface="Calibri" panose="020F0502020204030204" pitchFamily="34" charset="0"/>
                <a:ea typeface="Calibri" panose="020F0502020204030204" pitchFamily="34" charset="0"/>
                <a:cs typeface="Calibri" panose="020F0502020204030204" pitchFamily="34" charset="0"/>
              </a:rPr>
              <a:t>discharge</a:t>
            </a:r>
            <a:r>
              <a:rPr lang="en-US" sz="1800" b="1" spc="-1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drain the accruing stormwater flow from “high level areas“ (at the hillsides) via stormwater culverts in gravity flow to the Drini River, respectively to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Manatia</a:t>
            </a:r>
            <a:r>
              <a:rPr lang="en-GB" sz="1800" dirty="0">
                <a:effectLst/>
                <a:latin typeface="Calibri" panose="020F0502020204030204" pitchFamily="34" charset="0"/>
                <a:ea typeface="Calibri" panose="020F0502020204030204" pitchFamily="34" charset="0"/>
                <a:cs typeface="Times New Roman" panose="02020603050405020304" pitchFamily="18" charset="0"/>
              </a:rPr>
              <a:t> Stream. </a:t>
            </a:r>
            <a:endParaRPr lang="nl-BE" sz="1800" b="1"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
        <p:nvSpPr>
          <p:cNvPr id="6" name="Tekstvak 5">
            <a:extLst>
              <a:ext uri="{FF2B5EF4-FFF2-40B4-BE49-F238E27FC236}">
                <a16:creationId xmlns:a16="http://schemas.microsoft.com/office/drawing/2014/main" id="{B9B5B641-F26D-63C9-53C3-53B9DC908662}"/>
              </a:ext>
            </a:extLst>
          </p:cNvPr>
          <p:cNvSpPr txBox="1"/>
          <p:nvPr/>
        </p:nvSpPr>
        <p:spPr>
          <a:xfrm>
            <a:off x="6826102" y="4137722"/>
            <a:ext cx="4221125" cy="2585323"/>
          </a:xfrm>
          <a:prstGeom prst="rect">
            <a:avLst/>
          </a:prstGeom>
          <a:noFill/>
        </p:spPr>
        <p:txBody>
          <a:bodyPr wrap="square" rtlCol="0">
            <a:spAutoFit/>
          </a:bodyPr>
          <a:lstStyle/>
          <a:p>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Separation</a:t>
            </a:r>
            <a:r>
              <a:rPr lang="en-US" sz="1800" b="1" spc="13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of</a:t>
            </a:r>
            <a:r>
              <a:rPr lang="en-US" sz="1800" b="1" spc="135"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stormwater</a:t>
            </a:r>
            <a:r>
              <a:rPr lang="en-US" sz="1800" b="1" spc="135"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spc="50" dirty="0">
                <a:effectLst/>
                <a:latin typeface="Calibri" panose="020F0502020204030204" pitchFamily="34" charset="0"/>
                <a:ea typeface="Times New Roman" panose="02020603050405020304" pitchFamily="18" charset="0"/>
                <a:cs typeface="Times New Roman" panose="02020603050405020304" pitchFamily="18" charset="0"/>
              </a:rPr>
              <a:t>and</a:t>
            </a:r>
            <a:r>
              <a:rPr lang="en-US" sz="1800" b="1" spc="135"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b="1" spc="55" dirty="0">
                <a:effectLst/>
                <a:latin typeface="Calibri" panose="020F0502020204030204" pitchFamily="34" charset="0"/>
                <a:ea typeface="Times New Roman" panose="02020603050405020304" pitchFamily="18" charset="0"/>
                <a:cs typeface="Times New Roman" panose="02020603050405020304" pitchFamily="18" charset="0"/>
              </a:rPr>
              <a:t>wastewater:</a:t>
            </a:r>
            <a:r>
              <a:rPr lang="en-GB" b="1" spc="55" dirty="0">
                <a:latin typeface="Calibri" panose="020F0502020204030204" pitchFamily="34" charset="0"/>
                <a:ea typeface="Times New Roman" panose="02020603050405020304" pitchFamily="18"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Accordingly, the newly designed sewer system is engineered to accommodate a certain volume of rainwater</a:t>
            </a:r>
            <a:r>
              <a:rPr lang="nl-BE" dirty="0">
                <a:latin typeface="Calibri" panose="020F0502020204030204" pitchFamily="34" charset="0"/>
                <a:ea typeface="Calibri" panose="020F0502020204030204" pitchFamily="34" charset="0"/>
                <a:cs typeface="Times New Roman" panose="02020603050405020304" pitchFamily="18" charset="0"/>
              </a:rPr>
              <a:t>.</a:t>
            </a:r>
          </a:p>
          <a:p>
            <a:r>
              <a:rPr lang="nl-BE" sz="1800" dirty="0">
                <a:effectLst/>
                <a:latin typeface="Calibri" panose="020F0502020204030204" pitchFamily="34" charset="0"/>
                <a:ea typeface="Calibri" panose="020F0502020204030204" pitchFamily="34" charset="0"/>
                <a:cs typeface="Times New Roman" panose="02020603050405020304" pitchFamily="18" charset="0"/>
              </a:rPr>
              <a:t>P</a:t>
            </a:r>
            <a:r>
              <a:rPr lang="en-GB" sz="1800" dirty="0">
                <a:effectLst/>
                <a:latin typeface="Calibri" panose="020F0502020204030204" pitchFamily="34" charset="0"/>
                <a:ea typeface="Calibri" panose="020F0502020204030204" pitchFamily="34" charset="0"/>
                <a:cs typeface="Times New Roman" panose="02020603050405020304" pitchFamily="18" charset="0"/>
              </a:rPr>
              <a:t>arts of the city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center</a:t>
            </a:r>
            <a:r>
              <a:rPr lang="en-GB" sz="1800" dirty="0">
                <a:effectLst/>
                <a:latin typeface="Calibri" panose="020F0502020204030204" pitchFamily="34" charset="0"/>
                <a:ea typeface="Calibri" panose="020F0502020204030204" pitchFamily="34" charset="0"/>
                <a:cs typeface="Times New Roman" panose="02020603050405020304" pitchFamily="18" charset="0"/>
              </a:rPr>
              <a:t> will retain a combined sewer system</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722002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54EF3-4A0E-18D5-6382-0BE26E170016}"/>
              </a:ext>
            </a:extLst>
          </p:cNvPr>
          <p:cNvSpPr>
            <a:spLocks noGrp="1"/>
          </p:cNvSpPr>
          <p:nvPr>
            <p:ph type="title"/>
          </p:nvPr>
        </p:nvSpPr>
        <p:spPr/>
        <p:txBody>
          <a:bodyPr/>
          <a:lstStyle/>
          <a:p>
            <a:r>
              <a:rPr lang="en-US" b="1" dirty="0">
                <a:effectLst/>
                <a:latin typeface="Calibri" panose="020F0502020204030204" pitchFamily="34" charset="0"/>
                <a:ea typeface="Calibri" panose="020F0502020204030204" pitchFamily="34" charset="0"/>
                <a:cs typeface="Calibri" panose="020F0502020204030204" pitchFamily="34" charset="0"/>
              </a:rPr>
              <a:t>Residual</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dirty="0">
                <a:effectLst/>
                <a:latin typeface="Calibri" panose="020F0502020204030204" pitchFamily="34" charset="0"/>
                <a:ea typeface="Calibri" panose="020F0502020204030204" pitchFamily="34" charset="0"/>
                <a:cs typeface="Calibri" panose="020F0502020204030204" pitchFamily="34" charset="0"/>
              </a:rPr>
              <a:t>Flood</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spc="-20" dirty="0">
                <a:effectLst/>
                <a:latin typeface="Calibri" panose="020F0502020204030204" pitchFamily="34" charset="0"/>
                <a:ea typeface="Calibri" panose="020F0502020204030204" pitchFamily="34" charset="0"/>
                <a:cs typeface="Calibri" panose="020F0502020204030204" pitchFamily="34" charset="0"/>
              </a:rPr>
              <a:t>Risk</a:t>
            </a:r>
            <a:br>
              <a:rPr lang="nl-BE" sz="18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8E19A6A1-6BEF-3297-0FFA-BF0387081E31}"/>
              </a:ext>
            </a:extLst>
          </p:cNvPr>
          <p:cNvSpPr>
            <a:spLocks noGrp="1"/>
          </p:cNvSpPr>
          <p:nvPr>
            <p:ph idx="1"/>
          </p:nvPr>
        </p:nvSpPr>
        <p:spPr>
          <a:xfrm>
            <a:off x="763772" y="1145141"/>
            <a:ext cx="10515600" cy="4351338"/>
          </a:xfrm>
        </p:spPr>
        <p:txBody>
          <a:bodyPr/>
          <a:lstStyle/>
          <a:p>
            <a:pPr marL="0" indent="0">
              <a:buNone/>
            </a:pPr>
            <a:r>
              <a:rPr lang="en-GB" sz="2000" dirty="0">
                <a:effectLst/>
                <a:latin typeface="Calibri" panose="020F0502020204030204" pitchFamily="34" charset="0"/>
                <a:ea typeface="Calibri" panose="020F0502020204030204" pitchFamily="34" charset="0"/>
                <a:cs typeface="Times New Roman" panose="02020603050405020304" pitchFamily="18" charset="0"/>
              </a:rPr>
              <a:t>As part of the Municipal Infrastructure Programme V in </a:t>
            </a:r>
            <a:r>
              <a:rPr lang="en-GB" sz="2000" dirty="0" err="1">
                <a:effectLst/>
                <a:latin typeface="Calibri" panose="020F0502020204030204" pitchFamily="34" charset="0"/>
                <a:ea typeface="Calibri" panose="020F0502020204030204" pitchFamily="34" charset="0"/>
                <a:cs typeface="Times New Roman" panose="02020603050405020304" pitchFamily="18" charset="0"/>
              </a:rPr>
              <a:t>Lezha</a:t>
            </a:r>
            <a:r>
              <a:rPr lang="en-GB" sz="2000" dirty="0">
                <a:effectLst/>
                <a:latin typeface="Calibri" panose="020F0502020204030204" pitchFamily="34" charset="0"/>
                <a:ea typeface="Calibri" panose="020F0502020204030204" pitchFamily="34" charset="0"/>
                <a:cs typeface="Times New Roman" panose="02020603050405020304" pitchFamily="18" charset="0"/>
              </a:rPr>
              <a:t>, flooding simulations were conducted based on several scenarios. These simulations employed a coordinated approach, factoring in future design flood levels while considering the effects of climate change and sedimentation in the Drini River</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latin typeface="Calibri" panose="020F0502020204030204" pitchFamily="34" charset="0"/>
              <a:cs typeface="Times New Roman" panose="02020603050405020304" pitchFamily="18" charset="0"/>
            </a:endParaRPr>
          </a:p>
          <a:p>
            <a:endParaRPr lang="nl-BE" dirty="0"/>
          </a:p>
        </p:txBody>
      </p:sp>
      <p:pic>
        <p:nvPicPr>
          <p:cNvPr id="4" name="Image 1744" descr="Afbeelding met tekst, kaart, schermopname, Lettertype&#10;&#10;Automatisch gegenereerde beschrijving">
            <a:extLst>
              <a:ext uri="{FF2B5EF4-FFF2-40B4-BE49-F238E27FC236}">
                <a16:creationId xmlns:a16="http://schemas.microsoft.com/office/drawing/2014/main" id="{D17CB627-2A9F-96BF-453A-EB7B0D8D785E}"/>
              </a:ext>
            </a:extLst>
          </p:cNvPr>
          <p:cNvPicPr>
            <a:picLocks/>
          </p:cNvPicPr>
          <p:nvPr/>
        </p:nvPicPr>
        <p:blipFill>
          <a:blip r:embed="rId2" cstate="print"/>
          <a:stretch>
            <a:fillRect/>
          </a:stretch>
        </p:blipFill>
        <p:spPr>
          <a:xfrm>
            <a:off x="4561367" y="2544468"/>
            <a:ext cx="7038755" cy="4026453"/>
          </a:xfrm>
          <a:prstGeom prst="rect">
            <a:avLst/>
          </a:prstGeom>
        </p:spPr>
      </p:pic>
      <p:sp>
        <p:nvSpPr>
          <p:cNvPr id="7" name="Tekstvak 6">
            <a:extLst>
              <a:ext uri="{FF2B5EF4-FFF2-40B4-BE49-F238E27FC236}">
                <a16:creationId xmlns:a16="http://schemas.microsoft.com/office/drawing/2014/main" id="{F49DB957-BA07-5CED-DC29-63600B80BAD4}"/>
              </a:ext>
            </a:extLst>
          </p:cNvPr>
          <p:cNvSpPr txBox="1"/>
          <p:nvPr/>
        </p:nvSpPr>
        <p:spPr>
          <a:xfrm>
            <a:off x="763772" y="3030072"/>
            <a:ext cx="2968256" cy="2954655"/>
          </a:xfrm>
          <a:prstGeom prst="rect">
            <a:avLst/>
          </a:prstGeom>
          <a:noFill/>
        </p:spPr>
        <p:txBody>
          <a:bodyPr wrap="square" rtlCol="0">
            <a:spAutoFit/>
          </a:bodyPr>
          <a:lstStyle/>
          <a:p>
            <a:r>
              <a:rPr lang="en-GB" sz="2400" dirty="0">
                <a:effectLst/>
                <a:latin typeface="Calibri" panose="020F0502020204030204" pitchFamily="34" charset="0"/>
                <a:ea typeface="Calibri" panose="020F0502020204030204" pitchFamily="34" charset="0"/>
                <a:cs typeface="Times New Roman" panose="02020603050405020304" pitchFamily="18" charset="0"/>
              </a:rPr>
              <a:t>with significant backpressure (normal water level) of the </a:t>
            </a:r>
            <a:r>
              <a:rPr lang="en-GB" sz="2400" dirty="0" err="1">
                <a:effectLst/>
                <a:latin typeface="Calibri" panose="020F0502020204030204" pitchFamily="34" charset="0"/>
                <a:ea typeface="Calibri" panose="020F0502020204030204" pitchFamily="34" charset="0"/>
                <a:cs typeface="Times New Roman" panose="02020603050405020304" pitchFamily="18" charset="0"/>
              </a:rPr>
              <a:t>Manatia</a:t>
            </a:r>
            <a:r>
              <a:rPr lang="en-GB" sz="2400" dirty="0">
                <a:effectLst/>
                <a:latin typeface="Calibri" panose="020F0502020204030204" pitchFamily="34" charset="0"/>
                <a:ea typeface="Calibri" panose="020F0502020204030204" pitchFamily="34" charset="0"/>
                <a:cs typeface="Times New Roman" panose="02020603050405020304" pitchFamily="18" charset="0"/>
              </a:rPr>
              <a:t> river a rain event recurring every 20 years should trigger flooding</a:t>
            </a:r>
          </a:p>
          <a:p>
            <a:endParaRPr lang="nl-BE" dirty="0"/>
          </a:p>
        </p:txBody>
      </p:sp>
    </p:spTree>
    <p:extLst>
      <p:ext uri="{BB962C8B-B14F-4D97-AF65-F5344CB8AC3E}">
        <p14:creationId xmlns:p14="http://schemas.microsoft.com/office/powerpoint/2010/main" val="183074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11B454-8BAE-E67D-2AC0-FDE217DB3E72}"/>
              </a:ext>
            </a:extLst>
          </p:cNvPr>
          <p:cNvSpPr>
            <a:spLocks noGrp="1"/>
          </p:cNvSpPr>
          <p:nvPr>
            <p:ph type="title"/>
          </p:nvPr>
        </p:nvSpPr>
        <p:spPr/>
        <p:txBody>
          <a:bodyPr/>
          <a:lstStyle/>
          <a:p>
            <a:r>
              <a:rPr lang="en-US" b="1" dirty="0">
                <a:effectLst/>
                <a:latin typeface="Calibri" panose="020F0502020204030204" pitchFamily="34" charset="0"/>
                <a:ea typeface="Calibri" panose="020F0502020204030204" pitchFamily="34" charset="0"/>
                <a:cs typeface="Calibri" panose="020F0502020204030204" pitchFamily="34" charset="0"/>
              </a:rPr>
              <a:t>Residual</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dirty="0">
                <a:effectLst/>
                <a:latin typeface="Calibri" panose="020F0502020204030204" pitchFamily="34" charset="0"/>
                <a:ea typeface="Calibri" panose="020F0502020204030204" pitchFamily="34" charset="0"/>
                <a:cs typeface="Calibri" panose="020F0502020204030204" pitchFamily="34" charset="0"/>
              </a:rPr>
              <a:t>Flood</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spc="-20" dirty="0">
                <a:effectLst/>
                <a:latin typeface="Calibri" panose="020F0502020204030204" pitchFamily="34" charset="0"/>
                <a:ea typeface="Calibri" panose="020F0502020204030204" pitchFamily="34" charset="0"/>
                <a:cs typeface="Calibri" panose="020F0502020204030204" pitchFamily="34" charset="0"/>
              </a:rPr>
              <a:t>Risk</a:t>
            </a:r>
            <a:endParaRPr lang="nl-BE" dirty="0"/>
          </a:p>
        </p:txBody>
      </p:sp>
      <p:pic>
        <p:nvPicPr>
          <p:cNvPr id="4" name="Image 1745" descr="Afbeelding met tekst, kaart, schermopname, Lettertype&#10;&#10;Automatisch gegenereerde beschrijving">
            <a:extLst>
              <a:ext uri="{FF2B5EF4-FFF2-40B4-BE49-F238E27FC236}">
                <a16:creationId xmlns:a16="http://schemas.microsoft.com/office/drawing/2014/main" id="{5CC3E2CE-C124-EE53-65A2-B94B5C9050E4}"/>
              </a:ext>
            </a:extLst>
          </p:cNvPr>
          <p:cNvPicPr>
            <a:picLocks noGrp="1"/>
          </p:cNvPicPr>
          <p:nvPr>
            <p:ph idx="1"/>
          </p:nvPr>
        </p:nvPicPr>
        <p:blipFill>
          <a:blip r:embed="rId2" cstate="print"/>
          <a:stretch>
            <a:fillRect/>
          </a:stretch>
        </p:blipFill>
        <p:spPr>
          <a:xfrm>
            <a:off x="5656521" y="1804359"/>
            <a:ext cx="5821425" cy="4688515"/>
          </a:xfrm>
          <a:prstGeom prst="rect">
            <a:avLst/>
          </a:prstGeom>
        </p:spPr>
      </p:pic>
      <p:sp>
        <p:nvSpPr>
          <p:cNvPr id="5" name="Tekstvak 4">
            <a:extLst>
              <a:ext uri="{FF2B5EF4-FFF2-40B4-BE49-F238E27FC236}">
                <a16:creationId xmlns:a16="http://schemas.microsoft.com/office/drawing/2014/main" id="{AF62AC2A-CE76-FFD0-930B-B3A54F575BFB}"/>
              </a:ext>
            </a:extLst>
          </p:cNvPr>
          <p:cNvSpPr txBox="1"/>
          <p:nvPr/>
        </p:nvSpPr>
        <p:spPr>
          <a:xfrm>
            <a:off x="489097" y="2824753"/>
            <a:ext cx="4550735" cy="2677656"/>
          </a:xfrm>
          <a:prstGeom prst="rect">
            <a:avLst/>
          </a:prstGeom>
          <a:noFill/>
        </p:spPr>
        <p:txBody>
          <a:bodyPr wrap="square" rtlCol="0">
            <a:spAutoFit/>
          </a:bodyPr>
          <a:lstStyle/>
          <a:p>
            <a:r>
              <a:rPr lang="en-GB" sz="2800" dirty="0">
                <a:effectLst/>
                <a:latin typeface="Calibri" panose="020F0502020204030204" pitchFamily="34" charset="0"/>
                <a:ea typeface="Calibri" panose="020F0502020204030204" pitchFamily="34" charset="0"/>
                <a:cs typeface="Times New Roman" panose="02020603050405020304" pitchFamily="18" charset="0"/>
              </a:rPr>
              <a:t>with </a:t>
            </a:r>
            <a:r>
              <a:rPr lang="en-GB" sz="2800" u="sng" dirty="0">
                <a:effectLst/>
                <a:latin typeface="Calibri" panose="020F0502020204030204" pitchFamily="34" charset="0"/>
                <a:ea typeface="Calibri" panose="020F0502020204030204" pitchFamily="34" charset="0"/>
                <a:cs typeface="Times New Roman" panose="02020603050405020304" pitchFamily="18" charset="0"/>
              </a:rPr>
              <a:t>flooding condition of the </a:t>
            </a:r>
            <a:r>
              <a:rPr lang="en-GB" sz="2800" u="sng" dirty="0" err="1">
                <a:effectLst/>
                <a:latin typeface="Calibri" panose="020F0502020204030204" pitchFamily="34" charset="0"/>
                <a:ea typeface="Calibri" panose="020F0502020204030204" pitchFamily="34" charset="0"/>
                <a:cs typeface="Times New Roman" panose="02020603050405020304" pitchFamily="18" charset="0"/>
              </a:rPr>
              <a:t>Manatia</a:t>
            </a:r>
            <a:r>
              <a:rPr lang="en-GB" sz="2800" u="sng" dirty="0">
                <a:effectLst/>
                <a:latin typeface="Calibri" panose="020F0502020204030204" pitchFamily="34" charset="0"/>
                <a:ea typeface="Calibri" panose="020F0502020204030204" pitchFamily="34" charset="0"/>
                <a:cs typeface="Times New Roman" panose="02020603050405020304" pitchFamily="18" charset="0"/>
              </a:rPr>
              <a:t> river</a:t>
            </a:r>
            <a:r>
              <a:rPr lang="en-GB" sz="2800" dirty="0">
                <a:effectLst/>
                <a:latin typeface="Calibri" panose="020F0502020204030204" pitchFamily="34" charset="0"/>
                <a:ea typeface="Calibri" panose="020F0502020204030204" pitchFamily="34" charset="0"/>
                <a:cs typeface="Times New Roman" panose="02020603050405020304" pitchFamily="18" charset="0"/>
              </a:rPr>
              <a:t> a rain event exceeding recurring every 3 to 5 years should trigger flooding in the centre city of </a:t>
            </a:r>
            <a:r>
              <a:rPr lang="en-GB" sz="2800" dirty="0" err="1">
                <a:effectLst/>
                <a:latin typeface="Calibri" panose="020F0502020204030204" pitchFamily="34" charset="0"/>
                <a:ea typeface="Calibri" panose="020F0502020204030204" pitchFamily="34" charset="0"/>
                <a:cs typeface="Times New Roman" panose="02020603050405020304" pitchFamily="18" charset="0"/>
              </a:rPr>
              <a:t>Lezha</a:t>
            </a:r>
            <a:r>
              <a:rPr lang="en-GB" sz="2800" dirty="0">
                <a:effectLst/>
                <a:latin typeface="Calibri" panose="020F0502020204030204" pitchFamily="34" charset="0"/>
                <a:ea typeface="Calibri" panose="020F0502020204030204" pitchFamily="34" charset="0"/>
                <a:cs typeface="Times New Roman" panose="02020603050405020304" pitchFamily="18" charset="0"/>
              </a:rPr>
              <a:t>.</a:t>
            </a:r>
            <a:endParaRPr lang="nl-BE" sz="2800" dirty="0"/>
          </a:p>
        </p:txBody>
      </p:sp>
    </p:spTree>
    <p:extLst>
      <p:ext uri="{BB962C8B-B14F-4D97-AF65-F5344CB8AC3E}">
        <p14:creationId xmlns:p14="http://schemas.microsoft.com/office/powerpoint/2010/main" val="3415548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A50C1-968A-90D9-DB31-359517A318A4}"/>
              </a:ext>
            </a:extLst>
          </p:cNvPr>
          <p:cNvSpPr>
            <a:spLocks noGrp="1"/>
          </p:cNvSpPr>
          <p:nvPr>
            <p:ph type="title"/>
          </p:nvPr>
        </p:nvSpPr>
        <p:spPr/>
        <p:txBody>
          <a:bodyPr>
            <a:normAutofit fontScale="90000"/>
          </a:bodyPr>
          <a:lstStyle/>
          <a:p>
            <a:r>
              <a:rPr lang="en-US" b="1" dirty="0">
                <a:effectLst/>
                <a:latin typeface="Calibri" panose="020F0502020204030204" pitchFamily="34" charset="0"/>
                <a:ea typeface="Calibri" panose="020F0502020204030204" pitchFamily="34" charset="0"/>
                <a:cs typeface="Calibri" panose="020F0502020204030204" pitchFamily="34" charset="0"/>
              </a:rPr>
              <a:t>Residual</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dirty="0">
                <a:effectLst/>
                <a:latin typeface="Calibri" panose="020F0502020204030204" pitchFamily="34" charset="0"/>
                <a:ea typeface="Calibri" panose="020F0502020204030204" pitchFamily="34" charset="0"/>
                <a:cs typeface="Calibri" panose="020F0502020204030204" pitchFamily="34" charset="0"/>
              </a:rPr>
              <a:t>Flood</a:t>
            </a:r>
            <a:r>
              <a:rPr lang="en-US" b="1" spc="75" dirty="0">
                <a:effectLst/>
                <a:latin typeface="Calibri" panose="020F0502020204030204" pitchFamily="34" charset="0"/>
                <a:ea typeface="Calibri" panose="020F0502020204030204" pitchFamily="34" charset="0"/>
                <a:cs typeface="Calibri" panose="020F0502020204030204" pitchFamily="34" charset="0"/>
              </a:rPr>
              <a:t> </a:t>
            </a:r>
            <a:r>
              <a:rPr lang="en-US" b="1" spc="-20" dirty="0">
                <a:effectLst/>
                <a:latin typeface="Calibri" panose="020F0502020204030204" pitchFamily="34" charset="0"/>
                <a:ea typeface="Calibri" panose="020F0502020204030204" pitchFamily="34" charset="0"/>
                <a:cs typeface="Calibri" panose="020F0502020204030204" pitchFamily="34" charset="0"/>
              </a:rPr>
              <a:t>Risk : </a:t>
            </a:r>
            <a:r>
              <a:rPr lang="en-GB" sz="4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focus of a civil protection plan </a:t>
            </a:r>
            <a:br>
              <a:rPr lang="en-US" b="1" spc="-20" dirty="0">
                <a:effectLst/>
                <a:latin typeface="Calibri" panose="020F0502020204030204" pitchFamily="34" charset="0"/>
                <a:ea typeface="Calibri" panose="020F0502020204030204" pitchFamily="34" charset="0"/>
                <a:cs typeface="Calibri" panose="020F0502020204030204" pitchFamily="34" charset="0"/>
              </a:rPr>
            </a:br>
            <a:endParaRPr lang="nl-BE" dirty="0"/>
          </a:p>
        </p:txBody>
      </p:sp>
      <p:sp>
        <p:nvSpPr>
          <p:cNvPr id="3" name="Tijdelijke aanduiding voor inhoud 2">
            <a:extLst>
              <a:ext uri="{FF2B5EF4-FFF2-40B4-BE49-F238E27FC236}">
                <a16:creationId xmlns:a16="http://schemas.microsoft.com/office/drawing/2014/main" id="{F7BD5DCB-5060-BA0F-2D87-9F99AF901CC5}"/>
              </a:ext>
            </a:extLst>
          </p:cNvPr>
          <p:cNvSpPr>
            <a:spLocks noGrp="1"/>
          </p:cNvSpPr>
          <p:nvPr>
            <p:ph idx="1"/>
          </p:nvPr>
        </p:nvSpPr>
        <p:spPr/>
        <p:txBody>
          <a:bodyPr/>
          <a:lstStyle/>
          <a:p>
            <a:r>
              <a:rPr lang="en-US" sz="2400" dirty="0">
                <a:effectLst/>
                <a:latin typeface="Calibri" panose="020F0502020204030204" pitchFamily="34" charset="0"/>
                <a:ea typeface="Calibri" panose="020F0502020204030204" pitchFamily="34" charset="0"/>
              </a:rPr>
              <a:t>The implementation of the proposed flood protection measures offers relief against a 20% Annual Exceedance Probability (AEP) flood event under current climate conditions</a:t>
            </a:r>
            <a:r>
              <a:rPr lang="en-US" sz="1600" dirty="0">
                <a:effectLst/>
                <a:latin typeface="Calibri" panose="020F0502020204030204" pitchFamily="34" charset="0"/>
                <a:ea typeface="Calibri" panose="020F0502020204030204" pitchFamily="34" charset="0"/>
              </a:rPr>
              <a:t>.   </a:t>
            </a:r>
            <a:r>
              <a:rPr lang="en-US" sz="2400" b="0" i="0" dirty="0">
                <a:solidFill>
                  <a:srgbClr val="1F1F1F"/>
                </a:solidFill>
                <a:effectLst/>
                <a:latin typeface="Google Sans"/>
              </a:rPr>
              <a:t>A 20% AEP event therefore has a 20% chance of being exceeded in any one year, and is </a:t>
            </a:r>
            <a:r>
              <a:rPr lang="en-US" sz="2400" b="0" i="0" dirty="0">
                <a:solidFill>
                  <a:srgbClr val="040C28"/>
                </a:solidFill>
                <a:effectLst/>
                <a:latin typeface="Google Sans"/>
              </a:rPr>
              <a:t>approximately the equivalent of the five year storm</a:t>
            </a:r>
            <a:r>
              <a:rPr lang="en-US" sz="2400" b="0" i="0" dirty="0">
                <a:solidFill>
                  <a:srgbClr val="1F1F1F"/>
                </a:solidFill>
                <a:effectLst/>
                <a:latin typeface="Google Sans"/>
              </a:rPr>
              <a:t>.</a:t>
            </a:r>
          </a:p>
          <a:p>
            <a:endParaRPr lang="en-US" dirty="0">
              <a:solidFill>
                <a:srgbClr val="1F1F1F"/>
              </a:solidFill>
              <a:latin typeface="Google Sans"/>
            </a:endParaRPr>
          </a:p>
          <a:p>
            <a:r>
              <a:rPr lang="en-GB"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Indeed, the focus of a civil protection plan for Flood Risk Management extends beyond the question of whether flooding will occur or how to prevent it. </a:t>
            </a: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Instead, it </a:t>
            </a:r>
            <a:r>
              <a:rPr lang="en-GB"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centers</a:t>
            </a:r>
            <a:r>
              <a:rPr lang="en-GB"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on acknowledging the inevitability of future flooding events and focuses on mitigating their impacts and minimizing associated losses.</a:t>
            </a:r>
            <a:endParaRPr lang="nl-BE" sz="2400" b="1"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368923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4CF3E-908C-63B9-FE40-4C09F77F37C5}"/>
              </a:ext>
            </a:extLst>
          </p:cNvPr>
          <p:cNvSpPr>
            <a:spLocks noGrp="1"/>
          </p:cNvSpPr>
          <p:nvPr>
            <p:ph type="title"/>
          </p:nvPr>
        </p:nvSpPr>
        <p:spPr/>
        <p:txBody>
          <a:bodyPr/>
          <a:lstStyle/>
          <a:p>
            <a:r>
              <a:rPr lang="nl-BE" dirty="0" err="1"/>
              <a:t>Early</a:t>
            </a:r>
            <a:r>
              <a:rPr lang="nl-BE" dirty="0"/>
              <a:t> </a:t>
            </a:r>
            <a:r>
              <a:rPr lang="nl-BE" dirty="0" err="1"/>
              <a:t>warning</a:t>
            </a:r>
            <a:endParaRPr lang="nl-BE" dirty="0"/>
          </a:p>
        </p:txBody>
      </p:sp>
      <p:sp>
        <p:nvSpPr>
          <p:cNvPr id="3" name="Tijdelijke aanduiding voor inhoud 2">
            <a:extLst>
              <a:ext uri="{FF2B5EF4-FFF2-40B4-BE49-F238E27FC236}">
                <a16:creationId xmlns:a16="http://schemas.microsoft.com/office/drawing/2014/main" id="{7C85F2F6-3A68-1A55-0D78-26077448B9E1}"/>
              </a:ext>
            </a:extLst>
          </p:cNvPr>
          <p:cNvSpPr>
            <a:spLocks noGrp="1"/>
          </p:cNvSpPr>
          <p:nvPr>
            <p:ph idx="1"/>
          </p:nvPr>
        </p:nvSpPr>
        <p:spPr>
          <a:xfrm>
            <a:off x="838200" y="1591709"/>
            <a:ext cx="10515600" cy="4901166"/>
          </a:xfrm>
        </p:spPr>
        <p:txBody>
          <a:bodyPr>
            <a:normAutofit/>
          </a:bodyPr>
          <a:lstStyle/>
          <a:p>
            <a:pPr>
              <a:lnSpc>
                <a:spcPct val="120000"/>
              </a:lnSpc>
              <a:spcAft>
                <a:spcPts val="800"/>
              </a:spcAft>
            </a:pPr>
            <a:r>
              <a:rPr lang="nl-BE" sz="1800" b="1" u="sng" dirty="0">
                <a:effectLst/>
                <a:latin typeface="Calibri" panose="020F0502020204030204" pitchFamily="34" charset="0"/>
                <a:ea typeface="Calibri" panose="020F0502020204030204" pitchFamily="34" charset="0"/>
                <a:cs typeface="Calibri" panose="020F0502020204030204" pitchFamily="34" charset="0"/>
              </a:rPr>
              <a:t>Real time monitoring</a:t>
            </a:r>
            <a:r>
              <a:rPr lang="nl-BE" sz="1800" u="sng"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effectLst/>
                <a:latin typeface="Calibri" panose="020F0502020204030204" pitchFamily="34" charset="0"/>
                <a:ea typeface="Calibri" panose="020F0502020204030204" pitchFamily="34" charset="0"/>
                <a:cs typeface="Calibri" panose="020F0502020204030204" pitchFamily="34" charset="0"/>
              </a:rPr>
              <a:t>Monitoring and dissemination of Daily Bulletin on Natural Hazards from -  IGEO - The National Center for Forecast and Monitoring of Natural Hazards (NCFMNH).</a:t>
            </a:r>
            <a:endParaRPr lang="nl-BE" dirty="0"/>
          </a:p>
          <a:p>
            <a:pPr algn="just">
              <a:lnSpc>
                <a:spcPct val="107000"/>
              </a:lnSpc>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Status Indicators: </a:t>
            </a:r>
            <a:r>
              <a:rPr lang="en-US" sz="1800" dirty="0">
                <a:effectLst/>
                <a:latin typeface="Calibri" panose="020F0502020204030204" pitchFamily="34" charset="0"/>
                <a:ea typeface="Calibri" panose="020F0502020204030204" pitchFamily="34" charset="0"/>
                <a:cs typeface="Calibri" panose="020F0502020204030204" pitchFamily="34" charset="0"/>
              </a:rPr>
              <a:t>Status Indicators (SI) are derived by the real-time or near-to-real time observations of the event and of its impacts on the territory as it unfolds. This is done mainly through:</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1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National Weather Stations network &amp; NCFMNH</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1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Communication of assessment teams deployed on the field (UK </a:t>
            </a:r>
            <a:r>
              <a:rPr lang="en-US" sz="1800" dirty="0" err="1">
                <a:effectLst/>
                <a:latin typeface="Calibri" panose="020F0502020204030204" pitchFamily="34" charset="0"/>
                <a:ea typeface="Calibri" panose="020F0502020204030204" pitchFamily="34" charset="0"/>
                <a:cs typeface="Calibri" panose="020F0502020204030204" pitchFamily="34" charset="0"/>
              </a:rPr>
              <a:t>Lezha</a:t>
            </a:r>
            <a:r>
              <a:rPr lang="en-US" sz="1800" dirty="0">
                <a:effectLst/>
                <a:latin typeface="Calibri" panose="020F0502020204030204" pitchFamily="34" charset="0"/>
                <a:ea typeface="Calibri" panose="020F0502020204030204" pitchFamily="34" charset="0"/>
                <a:cs typeface="Calibri" panose="020F0502020204030204" pitchFamily="34" charset="0"/>
              </a:rPr>
              <a:t>, Albanian Red Cross, agriculture irrigation board,)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Bef>
                <a:spcPts val="600"/>
              </a:spcBef>
              <a:spcAft>
                <a:spcPts val="180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Communication from other institutional stakeholders (I.e. neighboring municipalities, Prefecture, irrigation boards, General Directorate of Civil Emergencies, etc.)</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sz="1800" dirty="0">
                <a:effectLst/>
                <a:latin typeface="Calibri" panose="020F0502020204030204" pitchFamily="34" charset="0"/>
                <a:ea typeface="Calibri" panose="020F0502020204030204" pitchFamily="34" charset="0"/>
              </a:rPr>
              <a:t>Population through institutionalized communication channels (emergency numbers)</a:t>
            </a:r>
            <a:endParaRPr lang="nl-BE" dirty="0"/>
          </a:p>
        </p:txBody>
      </p:sp>
    </p:spTree>
    <p:extLst>
      <p:ext uri="{BB962C8B-B14F-4D97-AF65-F5344CB8AC3E}">
        <p14:creationId xmlns:p14="http://schemas.microsoft.com/office/powerpoint/2010/main" val="1986051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184DE-5B44-99A4-CD92-ECDEB00ACA4F}"/>
              </a:ext>
            </a:extLst>
          </p:cNvPr>
          <p:cNvSpPr>
            <a:spLocks noGrp="1"/>
          </p:cNvSpPr>
          <p:nvPr>
            <p:ph type="title"/>
          </p:nvPr>
        </p:nvSpPr>
        <p:spPr/>
        <p:txBody>
          <a:bodyPr/>
          <a:lstStyle/>
          <a:p>
            <a:r>
              <a:rPr lang="nl-BE" dirty="0" err="1"/>
              <a:t>Early</a:t>
            </a:r>
            <a:r>
              <a:rPr lang="nl-BE" dirty="0"/>
              <a:t> </a:t>
            </a:r>
            <a:r>
              <a:rPr lang="nl-BE" dirty="0" err="1"/>
              <a:t>warning</a:t>
            </a:r>
            <a:endParaRPr lang="nl-BE" dirty="0"/>
          </a:p>
        </p:txBody>
      </p:sp>
      <p:sp>
        <p:nvSpPr>
          <p:cNvPr id="3" name="Tijdelijke aanduiding voor inhoud 2">
            <a:extLst>
              <a:ext uri="{FF2B5EF4-FFF2-40B4-BE49-F238E27FC236}">
                <a16:creationId xmlns:a16="http://schemas.microsoft.com/office/drawing/2014/main" id="{6823A611-4457-FD86-8D7B-D1899ADA29AE}"/>
              </a:ext>
            </a:extLst>
          </p:cNvPr>
          <p:cNvSpPr>
            <a:spLocks noGrp="1"/>
          </p:cNvSpPr>
          <p:nvPr>
            <p:ph idx="1"/>
          </p:nvPr>
        </p:nvSpPr>
        <p:spPr>
          <a:xfrm>
            <a:off x="838200" y="1517280"/>
            <a:ext cx="7550888" cy="5074905"/>
          </a:xfrm>
        </p:spPr>
        <p:txBody>
          <a:bodyPr>
            <a:normAutofit lnSpcReduction="10000"/>
          </a:bodyPr>
          <a:lstStyle/>
          <a:p>
            <a:r>
              <a:rPr lang="en-US" sz="1800" b="1" dirty="0">
                <a:effectLst/>
                <a:latin typeface="Calibri" panose="020F0502020204030204" pitchFamily="34" charset="0"/>
                <a:ea typeface="Calibri" panose="020F0502020204030204" pitchFamily="34" charset="0"/>
                <a:cs typeface="Calibri" panose="020F0502020204030204" pitchFamily="34" charset="0"/>
              </a:rPr>
              <a:t>Context indicators: </a:t>
            </a:r>
            <a:r>
              <a:rPr lang="en-US" sz="1800" dirty="0">
                <a:effectLst/>
                <a:latin typeface="Calibri" panose="020F0502020204030204" pitchFamily="34" charset="0"/>
                <a:ea typeface="Calibri" panose="020F0502020204030204" pitchFamily="34" charset="0"/>
              </a:rPr>
              <a:t>indications given by the bulletin produced daily by IGEWE, providing the evaluation of the hydrometeorological risk. Keeping in mind that the thresholds provided are only </a:t>
            </a:r>
            <a:r>
              <a:rPr lang="en-US" sz="1800" dirty="0" err="1">
                <a:effectLst/>
                <a:latin typeface="Calibri" panose="020F0502020204030204" pitchFamily="34" charset="0"/>
                <a:ea typeface="Calibri" panose="020F0502020204030204" pitchFamily="34" charset="0"/>
              </a:rPr>
              <a:t>pluviometric</a:t>
            </a:r>
            <a:r>
              <a:rPr lang="en-US" sz="1800" dirty="0">
                <a:effectLst/>
                <a:latin typeface="Calibri" panose="020F0502020204030204" pitchFamily="34" charset="0"/>
                <a:ea typeface="Calibri" panose="020F0502020204030204" pitchFamily="34" charset="0"/>
              </a:rPr>
              <a:t>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a:p>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forecasts provided by the NCFMNH are categorized into four risk levels: </a:t>
            </a:r>
          </a:p>
          <a:p>
            <a:pPr marL="1600200" lvl="3" indent="-228600" algn="just">
              <a:lnSpc>
                <a:spcPct val="110000"/>
              </a:lnSpc>
              <a:spcBef>
                <a:spcPts val="600"/>
              </a:spcBef>
              <a:spcAft>
                <a:spcPts val="1800"/>
              </a:spcAft>
              <a:buFont typeface="+mj-l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Green (null criticality)</a:t>
            </a:r>
          </a:p>
          <a:p>
            <a:pPr marL="1600200" lvl="3" indent="-228600" algn="just">
              <a:lnSpc>
                <a:spcPct val="110000"/>
              </a:lnSpc>
              <a:spcBef>
                <a:spcPts val="600"/>
              </a:spcBef>
              <a:spcAft>
                <a:spcPts val="1800"/>
              </a:spcAft>
              <a:buFont typeface="+mj-l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Yellow</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gn="just">
              <a:lnSpc>
                <a:spcPct val="110000"/>
              </a:lnSpc>
              <a:spcBef>
                <a:spcPts val="600"/>
              </a:spcBef>
              <a:spcAft>
                <a:spcPts val="1800"/>
              </a:spcAft>
              <a:buFont typeface="+mj-l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Orange </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1600200" lvl="3" indent="-228600" algn="just">
              <a:lnSpc>
                <a:spcPct val="110000"/>
              </a:lnSpc>
              <a:spcBef>
                <a:spcPts val="600"/>
              </a:spcBef>
              <a:spcAft>
                <a:spcPts val="1800"/>
              </a:spcAft>
              <a:buFont typeface="+mj-lt"/>
              <a:buAutoNum type="arabicParenR"/>
            </a:pPr>
            <a:r>
              <a:rPr lang="en-US" sz="1800" dirty="0">
                <a:effectLst/>
                <a:latin typeface="Calibri" panose="020F0502020204030204" pitchFamily="34" charset="0"/>
                <a:ea typeface="Calibri" panose="020F0502020204030204" pitchFamily="34" charset="0"/>
                <a:cs typeface="Calibri" panose="020F0502020204030204" pitchFamily="34" charset="0"/>
              </a:rPr>
              <a:t>Red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dirty="0">
                <a:solidFill>
                  <a:srgbClr val="333333"/>
                </a:solidFill>
                <a:latin typeface="Calibri" panose="020F0502020204030204" pitchFamily="34" charset="0"/>
                <a:ea typeface="Calibri" panose="020F0502020204030204" pitchFamily="34" charset="0"/>
                <a:cs typeface="Calibri" panose="020F0502020204030204" pitchFamily="34" charset="0"/>
              </a:rPr>
              <a:t>R</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ainfall intensity serving as the basis for classification. These forecasts cover a time span of "today and tomorrow" and are limited to a maximum of 36 hours (refer to the annex), meaning that the preparation window is less than 36 hours.</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pic>
        <p:nvPicPr>
          <p:cNvPr id="4" name="Afbeelding 3" descr="Afbeelding met tekst, schermopname, kaart&#10;&#10;Automatisch gegenereerde beschrijving">
            <a:extLst>
              <a:ext uri="{FF2B5EF4-FFF2-40B4-BE49-F238E27FC236}">
                <a16:creationId xmlns:a16="http://schemas.microsoft.com/office/drawing/2014/main" id="{86361183-2374-8299-11FC-82D17D0846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4263" y="1018403"/>
            <a:ext cx="3357737" cy="4748281"/>
          </a:xfrm>
          <a:prstGeom prst="rect">
            <a:avLst/>
          </a:prstGeom>
        </p:spPr>
      </p:pic>
    </p:spTree>
    <p:extLst>
      <p:ext uri="{BB962C8B-B14F-4D97-AF65-F5344CB8AC3E}">
        <p14:creationId xmlns:p14="http://schemas.microsoft.com/office/powerpoint/2010/main" val="25832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C0307-DA8A-C0CB-67DF-8BF0CEB83396}"/>
              </a:ext>
            </a:extLst>
          </p:cNvPr>
          <p:cNvSpPr>
            <a:spLocks noGrp="1"/>
          </p:cNvSpPr>
          <p:nvPr>
            <p:ph type="title"/>
          </p:nvPr>
        </p:nvSpPr>
        <p:spPr/>
        <p:txBody>
          <a:bodyPr/>
          <a:lstStyle/>
          <a:p>
            <a:r>
              <a:rPr lang="nl-BE" dirty="0" err="1"/>
              <a:t>Problems</a:t>
            </a:r>
            <a:r>
              <a:rPr lang="nl-BE" dirty="0"/>
              <a:t> </a:t>
            </a:r>
            <a:r>
              <a:rPr lang="nl-BE" dirty="0" err="1"/>
              <a:t>encountered</a:t>
            </a:r>
            <a:endParaRPr lang="nl-BE" dirty="0"/>
          </a:p>
        </p:txBody>
      </p:sp>
      <p:sp>
        <p:nvSpPr>
          <p:cNvPr id="3" name="Tijdelijke aanduiding voor inhoud 2">
            <a:extLst>
              <a:ext uri="{FF2B5EF4-FFF2-40B4-BE49-F238E27FC236}">
                <a16:creationId xmlns:a16="http://schemas.microsoft.com/office/drawing/2014/main" id="{DB5FDA03-89A3-FAFF-A771-2A44CCC718DC}"/>
              </a:ext>
            </a:extLst>
          </p:cNvPr>
          <p:cNvSpPr>
            <a:spLocks noGrp="1"/>
          </p:cNvSpPr>
          <p:nvPr>
            <p:ph idx="1"/>
          </p:nvPr>
        </p:nvSpPr>
        <p:spPr/>
        <p:txBody>
          <a:bodyPr/>
          <a:lstStyle/>
          <a:p>
            <a:r>
              <a:rPr lang="en-GB" sz="1800" b="1" dirty="0">
                <a:effectLst/>
                <a:latin typeface="Calibri" panose="020F0502020204030204" pitchFamily="34" charset="0"/>
                <a:ea typeface="Calibri" panose="020F0502020204030204" pitchFamily="34" charset="0"/>
                <a:cs typeface="Times New Roman" panose="02020603050405020304" pitchFamily="18" charset="0"/>
              </a:rPr>
              <a:t>General problem</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 forecasts issued by the National Center for Forecasting and Monitoring of Natural Hazards (NCFMNH) lack both accuracy and timeliness (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exemples</a:t>
            </a:r>
            <a:r>
              <a:rPr lang="en-GB" sz="1800" dirty="0">
                <a:effectLst/>
                <a:latin typeface="Calibri" panose="020F0502020204030204" pitchFamily="34" charset="0"/>
                <a:ea typeface="Calibri" panose="020F0502020204030204" pitchFamily="34" charset="0"/>
                <a:cs typeface="Times New Roman" panose="02020603050405020304" pitchFamily="18" charset="0"/>
              </a:rPr>
              <a:t> given the severe floodings on 19</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20</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of March 2024</a:t>
            </a:r>
          </a:p>
          <a:p>
            <a:r>
              <a:rPr lang="en-GB" sz="1800" dirty="0">
                <a:effectLst/>
                <a:latin typeface="Calibri" panose="020F0502020204030204" pitchFamily="34" charset="0"/>
                <a:ea typeface="Times New Roman" panose="02020603050405020304" pitchFamily="18" charset="0"/>
              </a:rPr>
              <a:t>The bulletin of March 18</a:t>
            </a:r>
            <a:r>
              <a:rPr lang="en-GB" sz="1800" baseline="30000" dirty="0">
                <a:effectLst/>
                <a:latin typeface="Calibri" panose="020F0502020204030204" pitchFamily="34" charset="0"/>
                <a:ea typeface="Times New Roman" panose="02020603050405020304" pitchFamily="18" charset="0"/>
              </a:rPr>
              <a:t>th</a:t>
            </a:r>
            <a:r>
              <a:rPr lang="en-GB" sz="1800" dirty="0">
                <a:effectLst/>
                <a:latin typeface="Calibri" panose="020F0502020204030204" pitchFamily="34" charset="0"/>
                <a:ea typeface="Times New Roman" panose="02020603050405020304" pitchFamily="18" charset="0"/>
              </a:rPr>
              <a:t> is mentioning: YELLOW </a:t>
            </a:r>
            <a:r>
              <a:rPr lang="en-GB" sz="1800" i="1" dirty="0">
                <a:effectLst/>
                <a:latin typeface="Calibri" panose="020F0502020204030204" pitchFamily="34" charset="0"/>
                <a:ea typeface="Times New Roman" panose="02020603050405020304" pitchFamily="18" charset="0"/>
              </a:rPr>
              <a:t>medium (15 – 45 mm / 24 hours); Possibility of problematic hydro-meteorological phenomena</a:t>
            </a:r>
            <a:endParaRPr lang="en-GB" sz="1800" i="1" dirty="0">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Calibri" panose="020F0502020204030204" pitchFamily="34" charset="0"/>
              </a:rPr>
              <a:t>The bulletin of March 19</a:t>
            </a:r>
            <a:r>
              <a:rPr lang="en-GB" sz="1800" baseline="30000" dirty="0">
                <a:effectLst/>
                <a:latin typeface="Calibri" panose="020F0502020204030204" pitchFamily="34" charset="0"/>
                <a:ea typeface="Times New Roman" panose="02020603050405020304" pitchFamily="18" charset="0"/>
                <a:cs typeface="Calibri" panose="020F0502020204030204" pitchFamily="34" charset="0"/>
              </a:rPr>
              <a:t>th</a:t>
            </a:r>
            <a:r>
              <a:rPr lang="en-GB" sz="1800" dirty="0">
                <a:effectLst/>
                <a:latin typeface="Calibri" panose="020F0502020204030204" pitchFamily="34" charset="0"/>
                <a:ea typeface="Times New Roman" panose="02020603050405020304" pitchFamily="18" charset="0"/>
                <a:cs typeface="Calibri" panose="020F0502020204030204" pitchFamily="34" charset="0"/>
              </a:rPr>
              <a:t> in mentioning: ORANGE </a:t>
            </a:r>
            <a:r>
              <a:rPr lang="en-GB" sz="1800" i="1" dirty="0">
                <a:effectLst/>
                <a:latin typeface="Calibri" panose="020F0502020204030204" pitchFamily="34" charset="0"/>
                <a:ea typeface="Times New Roman" panose="02020603050405020304" pitchFamily="18" charset="0"/>
                <a:cs typeface="Calibri" panose="020F0502020204030204" pitchFamily="34" charset="0"/>
              </a:rPr>
              <a:t>intensive (45 – 90 mm / 24 hours) The weather is forecast to be hazardous. Unusual hydro-meteorological phenomena are predicted.</a:t>
            </a: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a:p>
            <a:pPr marL="0" indent="0">
              <a:buNone/>
            </a:pPr>
            <a:r>
              <a:rPr lang="en-GB" sz="1800" dirty="0">
                <a:latin typeface="Calibri" panose="020F0502020204030204" pitchFamily="34" charset="0"/>
                <a:ea typeface="Calibri" panose="020F0502020204030204" pitchFamily="34" charset="0"/>
                <a:cs typeface="Times New Roman" panose="02020603050405020304" pitchFamily="18" charset="0"/>
              </a:rPr>
              <a:t>I</a:t>
            </a:r>
            <a:r>
              <a:rPr lang="en-GB" sz="1800" dirty="0">
                <a:effectLst/>
                <a:latin typeface="Calibri" panose="020F0502020204030204" pitchFamily="34" charset="0"/>
                <a:ea typeface="Calibri" panose="020F0502020204030204" pitchFamily="34" charset="0"/>
                <a:cs typeface="Times New Roman" panose="02020603050405020304" pitchFamily="18" charset="0"/>
              </a:rPr>
              <a:t>t remains unclear when to classify a situation as high risk, as the threshold for such determination is not firmly established. </a:t>
            </a:r>
            <a:endParaRPr lang="nl-BE" dirty="0"/>
          </a:p>
        </p:txBody>
      </p:sp>
    </p:spTree>
    <p:extLst>
      <p:ext uri="{BB962C8B-B14F-4D97-AF65-F5344CB8AC3E}">
        <p14:creationId xmlns:p14="http://schemas.microsoft.com/office/powerpoint/2010/main" val="3337907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45064C-80BB-3629-1E4A-B5978D0E07B8}"/>
              </a:ext>
            </a:extLst>
          </p:cNvPr>
          <p:cNvSpPr>
            <a:spLocks noGrp="1"/>
          </p:cNvSpPr>
          <p:nvPr>
            <p:ph type="title"/>
          </p:nvPr>
        </p:nvSpPr>
        <p:spPr/>
        <p:txBody>
          <a:bodyPr/>
          <a:lstStyle/>
          <a:p>
            <a:r>
              <a:rPr lang="nl-BE" dirty="0"/>
              <a:t>Points of </a:t>
            </a:r>
            <a:r>
              <a:rPr lang="nl-BE" dirty="0" err="1"/>
              <a:t>improvement</a:t>
            </a:r>
            <a:endParaRPr lang="nl-BE" dirty="0"/>
          </a:p>
        </p:txBody>
      </p:sp>
      <p:sp>
        <p:nvSpPr>
          <p:cNvPr id="3" name="Tijdelijke aanduiding voor inhoud 2">
            <a:extLst>
              <a:ext uri="{FF2B5EF4-FFF2-40B4-BE49-F238E27FC236}">
                <a16:creationId xmlns:a16="http://schemas.microsoft.com/office/drawing/2014/main" id="{BB4C0A29-4C4E-4F1B-C3D0-D0D5D070A19C}"/>
              </a:ext>
            </a:extLst>
          </p:cNvPr>
          <p:cNvSpPr>
            <a:spLocks noGrp="1"/>
          </p:cNvSpPr>
          <p:nvPr>
            <p:ph idx="1"/>
          </p:nvPr>
        </p:nvSpPr>
        <p:spPr/>
        <p:txBody>
          <a:bodyPr>
            <a:normAutofit/>
          </a:bodyPr>
          <a:lstStyle/>
          <a:p>
            <a:pPr algn="just">
              <a:lnSpc>
                <a:spcPct val="115000"/>
              </a:lnSpc>
              <a:spcBef>
                <a:spcPts val="600"/>
              </a:spcBef>
              <a:spcAft>
                <a:spcPts val="1800"/>
              </a:spcAft>
            </a:pPr>
            <a:r>
              <a:rPr lang="en-GB" sz="1800" dirty="0">
                <a:latin typeface="Calibri" panose="020F0502020204030204" pitchFamily="34" charset="0"/>
                <a:cs typeface="Times New Roman" panose="02020603050405020304" pitchFamily="18" charset="0"/>
              </a:rPr>
              <a:t>The forecasts furnished by the NCFMNH rely on data from the meteorological station of </a:t>
            </a:r>
            <a:r>
              <a:rPr lang="en-GB" sz="1800" dirty="0" err="1">
                <a:latin typeface="Calibri" panose="020F0502020204030204" pitchFamily="34" charset="0"/>
                <a:cs typeface="Times New Roman" panose="02020603050405020304" pitchFamily="18" charset="0"/>
              </a:rPr>
              <a:t>Lezha</a:t>
            </a:r>
            <a:r>
              <a:rPr lang="en-GB" sz="1800" dirty="0">
                <a:latin typeface="Calibri" panose="020F0502020204030204" pitchFamily="34" charset="0"/>
                <a:cs typeface="Times New Roman" panose="02020603050405020304" pitchFamily="18" charset="0"/>
              </a:rPr>
              <a:t>, which is a manual station. Data from manual stations are recorded in a traditional manner, requiring the presence of an observer, </a:t>
            </a:r>
            <a:r>
              <a:rPr lang="en-GB" sz="1800" dirty="0">
                <a:effectLst/>
                <a:latin typeface="Calibri" panose="020F0502020204030204" pitchFamily="34" charset="0"/>
                <a:ea typeface="Calibri" panose="020F0502020204030204" pitchFamily="34" charset="0"/>
                <a:cs typeface="Times New Roman" panose="02020603050405020304" pitchFamily="18" charset="0"/>
              </a:rPr>
              <a:t>Data from the manual monitoring stations are collected twice daily by observers at 7:00 and 19:00:  </a:t>
            </a:r>
            <a:r>
              <a:rPr lang="en-GB" sz="1800" dirty="0">
                <a:latin typeface="Calibri" panose="020F0502020204030204" pitchFamily="34" charset="0"/>
                <a:cs typeface="Times New Roman" panose="02020603050405020304" pitchFamily="18" charset="0"/>
              </a:rPr>
              <a:t>time consuming</a:t>
            </a:r>
          </a:p>
          <a:p>
            <a:pPr marL="342900" lvl="0" indent="-342900" algn="just">
              <a:lnSpc>
                <a:spcPct val="115000"/>
              </a:lnSpc>
              <a:spcBef>
                <a:spcPts val="600"/>
              </a:spcBef>
              <a:spcAft>
                <a:spcPts val="1800"/>
              </a:spcAft>
              <a:buFont typeface="+mj-lt"/>
              <a:buAutoNum type="arabicPeriod"/>
            </a:pPr>
            <a:endParaRPr lang="nl-B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vak 5">
            <a:extLst>
              <a:ext uri="{FF2B5EF4-FFF2-40B4-BE49-F238E27FC236}">
                <a16:creationId xmlns:a16="http://schemas.microsoft.com/office/drawing/2014/main" id="{97C7C30A-E72B-A504-AEDE-55D0C8C48456}"/>
              </a:ext>
            </a:extLst>
          </p:cNvPr>
          <p:cNvSpPr txBox="1"/>
          <p:nvPr/>
        </p:nvSpPr>
        <p:spPr>
          <a:xfrm>
            <a:off x="763771" y="3207193"/>
            <a:ext cx="6795977" cy="4330416"/>
          </a:xfrm>
          <a:prstGeom prst="rect">
            <a:avLst/>
          </a:prstGeom>
          <a:noFill/>
        </p:spPr>
        <p:txBody>
          <a:bodyPr wrap="square" rtlCol="0">
            <a:spAutoFit/>
          </a:bodyPr>
          <a:lstStyle/>
          <a:p>
            <a:pPr marL="342900" lvl="0" indent="-342900" algn="just">
              <a:lnSpc>
                <a:spcPct val="115000"/>
              </a:lnSpc>
              <a:spcBef>
                <a:spcPts val="600"/>
              </a:spcBef>
              <a:spcAft>
                <a:spcPts val="1800"/>
              </a:spcAft>
              <a:buFont typeface="Arial" panose="020B0604020202020204" pitchFamily="34" charset="0"/>
              <a:buChar char="•"/>
            </a:pPr>
            <a:r>
              <a:rPr lang="en-GB" dirty="0">
                <a:latin typeface="Calibri" panose="020F0502020204030204" pitchFamily="34" charset="0"/>
                <a:cs typeface="Times New Roman" panose="02020603050405020304" pitchFamily="18" charset="0"/>
              </a:rPr>
              <a:t>Make natural hazard bulletins available 365/365. An analysis of the available hazard bulletins on the NCFMNH website</a:t>
            </a:r>
            <a:r>
              <a:rPr lang="en-US" dirty="0">
                <a:latin typeface="Calibri" panose="020F0502020204030204" pitchFamily="34" charset="0"/>
                <a:cs typeface="Times New Roman" panose="02020603050405020304" pitchFamily="18" charset="0"/>
              </a:rPr>
              <a:t> </a:t>
            </a:r>
            <a:r>
              <a:rPr lang="en-GB" dirty="0">
                <a:latin typeface="Calibri" panose="020F0502020204030204" pitchFamily="34" charset="0"/>
                <a:cs typeface="Times New Roman" panose="02020603050405020304" pitchFamily="18" charset="0"/>
              </a:rPr>
              <a:t>reveals that no observation and hazard bulletins are generated on Sunday. This implies that approximately 14% of timely observations are unavailable, diminishing the reliability and completeness of the information provided.</a:t>
            </a:r>
          </a:p>
          <a:p>
            <a:pPr marL="342900" indent="-342900" algn="just">
              <a:lnSpc>
                <a:spcPct val="115000"/>
              </a:lnSpc>
              <a:spcBef>
                <a:spcPts val="600"/>
              </a:spcBef>
              <a:spcAft>
                <a:spcPts val="1800"/>
              </a:spcAft>
              <a:buFont typeface="Arial" panose="020B0604020202020204" pitchFamily="34" charset="0"/>
              <a:buChar char="•"/>
            </a:pPr>
            <a:r>
              <a:rPr lang="en-GB" dirty="0">
                <a:latin typeface="Calibri" panose="020F0502020204030204" pitchFamily="34" charset="0"/>
                <a:cs typeface="Times New Roman" panose="02020603050405020304" pitchFamily="18" charset="0"/>
              </a:rPr>
              <a:t>Manual gauge is employed to monitor the water level of the Drin River .This gauge plays a crucial role in monitoring river levels and informing flood risk assessments and management efforts</a:t>
            </a:r>
            <a:endParaRPr lang="nl-BE" dirty="0">
              <a:latin typeface="Calibri" panose="020F0502020204030204" pitchFamily="34" charset="0"/>
              <a:cs typeface="Times New Roman" panose="02020603050405020304" pitchFamily="18" charset="0"/>
            </a:endParaRPr>
          </a:p>
          <a:p>
            <a:pPr marL="457200" lvl="1" indent="0" algn="just">
              <a:lnSpc>
                <a:spcPct val="115000"/>
              </a:lnSpc>
              <a:spcBef>
                <a:spcPts val="600"/>
              </a:spcBef>
              <a:spcAft>
                <a:spcPts val="1800"/>
              </a:spcAft>
              <a:buNone/>
            </a:pPr>
            <a:endParaRPr lang="en-GB" sz="1400" dirty="0">
              <a:solidFill>
                <a:srgbClr val="7030A0"/>
              </a:solidFill>
              <a:latin typeface="Calibri" panose="020F0502020204030204" pitchFamily="34" charset="0"/>
              <a:cs typeface="Times New Roman" panose="02020603050405020304" pitchFamily="18" charset="0"/>
            </a:endParaRPr>
          </a:p>
          <a:p>
            <a:endParaRPr lang="nl-BE" dirty="0"/>
          </a:p>
        </p:txBody>
      </p:sp>
      <p:pic>
        <p:nvPicPr>
          <p:cNvPr id="7" name="Afbeelding 6" descr="Afbeelding met buitenshuis, water, meer, brug&#10;&#10;Automatisch gegenereerde beschrijving">
            <a:extLst>
              <a:ext uri="{FF2B5EF4-FFF2-40B4-BE49-F238E27FC236}">
                <a16:creationId xmlns:a16="http://schemas.microsoft.com/office/drawing/2014/main" id="{5FCA5AE8-C5E7-94C5-6EEB-96EA1A190A1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669545" y="2892056"/>
            <a:ext cx="2186297" cy="3094483"/>
          </a:xfrm>
          <a:prstGeom prst="rect">
            <a:avLst/>
          </a:prstGeom>
        </p:spPr>
      </p:pic>
    </p:spTree>
    <p:extLst>
      <p:ext uri="{BB962C8B-B14F-4D97-AF65-F5344CB8AC3E}">
        <p14:creationId xmlns:p14="http://schemas.microsoft.com/office/powerpoint/2010/main" val="409636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ADA667-AA63-627C-3A37-597374377AFF}"/>
              </a:ext>
            </a:extLst>
          </p:cNvPr>
          <p:cNvSpPr>
            <a:spLocks noGrp="1"/>
          </p:cNvSpPr>
          <p:nvPr>
            <p:ph type="title"/>
          </p:nvPr>
        </p:nvSpPr>
        <p:spPr>
          <a:xfrm>
            <a:off x="838200" y="116287"/>
            <a:ext cx="10515600" cy="1325563"/>
          </a:xfrm>
        </p:spPr>
        <p:txBody>
          <a:bodyPr/>
          <a:lstStyle/>
          <a:p>
            <a:r>
              <a:rPr lang="nl-BE" dirty="0"/>
              <a:t>Points of </a:t>
            </a:r>
            <a:r>
              <a:rPr lang="nl-BE" dirty="0" err="1"/>
              <a:t>improvement</a:t>
            </a:r>
            <a:endParaRPr lang="nl-BE" dirty="0"/>
          </a:p>
        </p:txBody>
      </p:sp>
      <p:graphicFrame>
        <p:nvGraphicFramePr>
          <p:cNvPr id="4" name="Tijdelijke aanduiding voor inhoud 3">
            <a:extLst>
              <a:ext uri="{FF2B5EF4-FFF2-40B4-BE49-F238E27FC236}">
                <a16:creationId xmlns:a16="http://schemas.microsoft.com/office/drawing/2014/main" id="{F1661614-EE13-D82A-921B-008BC6411C29}"/>
              </a:ext>
            </a:extLst>
          </p:cNvPr>
          <p:cNvGraphicFramePr>
            <a:graphicFrameLocks noGrp="1"/>
          </p:cNvGraphicFramePr>
          <p:nvPr>
            <p:ph idx="1"/>
            <p:extLst>
              <p:ext uri="{D42A27DB-BD31-4B8C-83A1-F6EECF244321}">
                <p14:modId xmlns:p14="http://schemas.microsoft.com/office/powerpoint/2010/main" val="74899278"/>
              </p:ext>
            </p:extLst>
          </p:nvPr>
        </p:nvGraphicFramePr>
        <p:xfrm>
          <a:off x="2931735" y="2194432"/>
          <a:ext cx="7339316" cy="2469643"/>
        </p:xfrm>
        <a:graphic>
          <a:graphicData uri="http://schemas.openxmlformats.org/drawingml/2006/table">
            <a:tbl>
              <a:tblPr firstRow="1" firstCol="1" bandRow="1">
                <a:tableStyleId>{5C22544A-7EE6-4342-B048-85BDC9FD1C3A}</a:tableStyleId>
              </a:tblPr>
              <a:tblGrid>
                <a:gridCol w="3669658">
                  <a:extLst>
                    <a:ext uri="{9D8B030D-6E8A-4147-A177-3AD203B41FA5}">
                      <a16:colId xmlns:a16="http://schemas.microsoft.com/office/drawing/2014/main" val="4022510283"/>
                    </a:ext>
                  </a:extLst>
                </a:gridCol>
                <a:gridCol w="3669658">
                  <a:extLst>
                    <a:ext uri="{9D8B030D-6E8A-4147-A177-3AD203B41FA5}">
                      <a16:colId xmlns:a16="http://schemas.microsoft.com/office/drawing/2014/main" val="2159942249"/>
                    </a:ext>
                  </a:extLst>
                </a:gridCol>
              </a:tblGrid>
              <a:tr h="2469643">
                <a:tc>
                  <a:txBody>
                    <a:bodyPr/>
                    <a:lstStyle/>
                    <a:p>
                      <a:pPr>
                        <a:lnSpc>
                          <a:spcPct val="107000"/>
                        </a:lnSpc>
                        <a:spcAft>
                          <a:spcPts val="800"/>
                        </a:spcAft>
                      </a:pPr>
                      <a:endParaRPr lang="en-GB" sz="1150" dirty="0">
                        <a:solidFill>
                          <a:srgbClr val="333333"/>
                        </a:solidFill>
                        <a:effectLst/>
                        <a:latin typeface="Poppins" panose="00000500000000000000" pitchFamily="2" charset="0"/>
                        <a:ea typeface="Calibri" panose="020F0502020204030204" pitchFamily="34" charset="0"/>
                        <a:cs typeface="Times New Roman" panose="02020603050405020304" pitchFamily="18" charset="0"/>
                      </a:endParaRPr>
                    </a:p>
                  </a:txBody>
                  <a:tcPr marL="68580" marR="68580" marT="0" marB="0">
                    <a:noFill/>
                  </a:tcPr>
                </a:tc>
                <a:tc>
                  <a:txBody>
                    <a:bodyPr/>
                    <a:lstStyle/>
                    <a:p>
                      <a:pPr>
                        <a:lnSpc>
                          <a:spcPct val="107000"/>
                        </a:lnSpc>
                        <a:spcAft>
                          <a:spcPts val="800"/>
                        </a:spcAft>
                      </a:pPr>
                      <a:endParaRPr lang="en-GB" sz="1150" dirty="0">
                        <a:solidFill>
                          <a:srgbClr val="333333"/>
                        </a:solidFill>
                        <a:effectLst/>
                        <a:latin typeface="Poppins" panose="00000500000000000000" pitchFamily="2"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177089585"/>
                  </a:ext>
                </a:extLst>
              </a:tr>
            </a:tbl>
          </a:graphicData>
        </a:graphic>
      </p:graphicFrame>
      <p:pic>
        <p:nvPicPr>
          <p:cNvPr id="1026" name="Picture 2" descr="Afbeelding met tekst, schermopname, software, Webpagina&#10;&#10;Automatisch gegenereerde beschrijving">
            <a:extLst>
              <a:ext uri="{FF2B5EF4-FFF2-40B4-BE49-F238E27FC236}">
                <a16:creationId xmlns:a16="http://schemas.microsoft.com/office/drawing/2014/main" id="{48188F6E-4087-CC2D-06A1-191EC467BC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21" t="15947" r="19527" b="52451"/>
          <a:stretch>
            <a:fillRect/>
          </a:stretch>
        </p:blipFill>
        <p:spPr bwMode="auto">
          <a:xfrm>
            <a:off x="7640083" y="2484401"/>
            <a:ext cx="4118012" cy="1534706"/>
          </a:xfrm>
          <a:prstGeom prst="rect">
            <a:avLst/>
          </a:prstGeom>
          <a:noFill/>
          <a:extLst>
            <a:ext uri="{909E8E84-426E-40DD-AFC4-6F175D3DCCD1}">
              <a14:hiddenFill xmlns:a14="http://schemas.microsoft.com/office/drawing/2010/main">
                <a:solidFill>
                  <a:srgbClr val="FFFFFF"/>
                </a:solidFill>
              </a14:hiddenFill>
            </a:ext>
          </a:extLst>
        </p:spPr>
      </p:pic>
      <p:pic>
        <p:nvPicPr>
          <p:cNvPr id="1025" name="Afbeelding 1" descr="Afbeelding met schermopname, tekst, Multimediasoftware, software&#10;&#10;Automatisch gegenereerde beschrijving">
            <a:extLst>
              <a:ext uri="{FF2B5EF4-FFF2-40B4-BE49-F238E27FC236}">
                <a16:creationId xmlns:a16="http://schemas.microsoft.com/office/drawing/2014/main" id="{E6FDCA37-7DD0-A45D-32CE-54689882A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367" t="20082" r="12698" b="11400"/>
          <a:stretch>
            <a:fillRect/>
          </a:stretch>
        </p:blipFill>
        <p:spPr bwMode="auto">
          <a:xfrm>
            <a:off x="7640083" y="0"/>
            <a:ext cx="4318000" cy="247015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F7E89FA0-C773-D5D0-EF2A-0640653EB3F5}"/>
              </a:ext>
            </a:extLst>
          </p:cNvPr>
          <p:cNvSpPr txBox="1"/>
          <p:nvPr/>
        </p:nvSpPr>
        <p:spPr>
          <a:xfrm>
            <a:off x="8080744" y="4664075"/>
            <a:ext cx="3668233" cy="1534706"/>
          </a:xfrm>
          <a:prstGeom prst="rect">
            <a:avLst/>
          </a:prstGeom>
          <a:noFill/>
        </p:spPr>
        <p:txBody>
          <a:bodyPr wrap="square" rtlCol="0">
            <a:spAutoFit/>
          </a:bodyPr>
          <a:lstStyle/>
          <a:p>
            <a:r>
              <a:rPr lang="en-GB" sz="1800" dirty="0">
                <a:solidFill>
                  <a:srgbClr val="7030A0"/>
                </a:solidFill>
                <a:effectLst/>
                <a:latin typeface="Calibri" panose="020F0502020204030204" pitchFamily="34" charset="0"/>
                <a:ea typeface="Calibri" panose="020F0502020204030204" pitchFamily="34" charset="0"/>
              </a:rPr>
              <a:t>Given </a:t>
            </a:r>
            <a:r>
              <a:rPr lang="en-GB" sz="1800" dirty="0" err="1">
                <a:solidFill>
                  <a:srgbClr val="7030A0"/>
                </a:solidFill>
                <a:effectLst/>
                <a:latin typeface="Calibri" panose="020F0502020204030204" pitchFamily="34" charset="0"/>
                <a:ea typeface="Calibri" panose="020F0502020204030204" pitchFamily="34" charset="0"/>
              </a:rPr>
              <a:t>Lezha's</a:t>
            </a:r>
            <a:r>
              <a:rPr lang="en-GB" sz="1800" dirty="0">
                <a:solidFill>
                  <a:srgbClr val="7030A0"/>
                </a:solidFill>
                <a:effectLst/>
                <a:latin typeface="Calibri" panose="020F0502020204030204" pitchFamily="34" charset="0"/>
                <a:ea typeface="Calibri" panose="020F0502020204030204" pitchFamily="34" charset="0"/>
              </a:rPr>
              <a:t> susceptibility to flooding, the installation of equipment to monitor the water level of the Drin River is deemed indispensable.</a:t>
            </a:r>
            <a:endParaRPr lang="nl-BE" dirty="0">
              <a:solidFill>
                <a:srgbClr val="7030A0"/>
              </a:solidFill>
            </a:endParaRPr>
          </a:p>
        </p:txBody>
      </p:sp>
      <p:sp>
        <p:nvSpPr>
          <p:cNvPr id="9" name="Tekstvak 8">
            <a:extLst>
              <a:ext uri="{FF2B5EF4-FFF2-40B4-BE49-F238E27FC236}">
                <a16:creationId xmlns:a16="http://schemas.microsoft.com/office/drawing/2014/main" id="{5F6D75FC-5C5A-A2C0-8242-198A31332053}"/>
              </a:ext>
            </a:extLst>
          </p:cNvPr>
          <p:cNvSpPr txBox="1"/>
          <p:nvPr/>
        </p:nvSpPr>
        <p:spPr>
          <a:xfrm>
            <a:off x="-1772" y="4977516"/>
            <a:ext cx="6097772" cy="1666354"/>
          </a:xfrm>
          <a:prstGeom prst="rect">
            <a:avLst/>
          </a:prstGeom>
          <a:noFill/>
        </p:spPr>
        <p:txBody>
          <a:bodyPr wrap="square">
            <a:spAutoFit/>
          </a:bodyPr>
          <a:lstStyle/>
          <a:p>
            <a:pPr marL="457200" lvl="1" indent="0" algn="just">
              <a:lnSpc>
                <a:spcPct val="115000"/>
              </a:lnSpc>
              <a:spcBef>
                <a:spcPts val="600"/>
              </a:spcBef>
              <a:spcAft>
                <a:spcPts val="1800"/>
              </a:spcAft>
              <a:buNone/>
            </a:pP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Installation of an Automatic Thermometric and </a:t>
            </a:r>
            <a:r>
              <a:rPr lang="en-GB" sz="18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Pluviometric</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Meteorological Station: Introducing automatic meteorological stations in </a:t>
            </a:r>
            <a:r>
              <a:rPr lang="en-GB" sz="1800" dirty="0" err="1">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Lezha</a:t>
            </a:r>
            <a:r>
              <a:rPr lang="en-GB" sz="18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 offers several advantages. These stations conduct frequent meteorological measurements at regular intervals, </a:t>
            </a:r>
          </a:p>
        </p:txBody>
      </p:sp>
      <p:pic>
        <p:nvPicPr>
          <p:cNvPr id="10" name="Afbeelding 9" descr="Automated meteorological station in Shkodra">
            <a:extLst>
              <a:ext uri="{FF2B5EF4-FFF2-40B4-BE49-F238E27FC236}">
                <a16:creationId xmlns:a16="http://schemas.microsoft.com/office/drawing/2014/main" id="{93F93941-161A-1BBF-C2C6-3AC1F8C2504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55700"/>
            <a:ext cx="3355340" cy="3508375"/>
          </a:xfrm>
          <a:prstGeom prst="rect">
            <a:avLst/>
          </a:prstGeom>
          <a:noFill/>
          <a:ln>
            <a:noFill/>
          </a:ln>
        </p:spPr>
      </p:pic>
    </p:spTree>
    <p:extLst>
      <p:ext uri="{BB962C8B-B14F-4D97-AF65-F5344CB8AC3E}">
        <p14:creationId xmlns:p14="http://schemas.microsoft.com/office/powerpoint/2010/main" val="2162717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D4EF4C-8B65-93D4-A7E7-5194E33A8EE4}"/>
              </a:ext>
            </a:extLst>
          </p:cNvPr>
          <p:cNvSpPr>
            <a:spLocks noGrp="1"/>
          </p:cNvSpPr>
          <p:nvPr>
            <p:ph type="title"/>
          </p:nvPr>
        </p:nvSpPr>
        <p:spPr/>
        <p:txBody>
          <a:bodyPr/>
          <a:lstStyle/>
          <a:p>
            <a:r>
              <a:rPr lang="nl-BE" dirty="0"/>
              <a:t>Points of </a:t>
            </a:r>
            <a:r>
              <a:rPr lang="nl-BE" dirty="0" err="1"/>
              <a:t>improvement</a:t>
            </a:r>
            <a:endParaRPr lang="nl-BE" dirty="0"/>
          </a:p>
        </p:txBody>
      </p:sp>
      <p:sp>
        <p:nvSpPr>
          <p:cNvPr id="3" name="Tijdelijke aanduiding voor inhoud 2">
            <a:extLst>
              <a:ext uri="{FF2B5EF4-FFF2-40B4-BE49-F238E27FC236}">
                <a16:creationId xmlns:a16="http://schemas.microsoft.com/office/drawing/2014/main" id="{43B76A1F-E5CD-646A-95B4-7B4C3213123B}"/>
              </a:ext>
            </a:extLst>
          </p:cNvPr>
          <p:cNvSpPr>
            <a:spLocks noGrp="1"/>
          </p:cNvSpPr>
          <p:nvPr>
            <p:ph idx="1"/>
          </p:nvPr>
        </p:nvSpPr>
        <p:spPr>
          <a:xfrm>
            <a:off x="838200" y="1357791"/>
            <a:ext cx="10515600" cy="5330087"/>
          </a:xfrm>
        </p:spPr>
        <p:txBody>
          <a:bodyPr>
            <a:normAutofit/>
          </a:bodyPr>
          <a:lstStyle/>
          <a:p>
            <a:r>
              <a:rPr lang="en-GB" sz="1800" dirty="0">
                <a:latin typeface="Calibri" panose="020F0502020204030204" pitchFamily="34" charset="0"/>
                <a:cs typeface="Times New Roman" panose="02020603050405020304" pitchFamily="18" charset="0"/>
              </a:rPr>
              <a:t>Integration of meteorological forecasts with real time local rainfall and river level data is proposed to be included in the new </a:t>
            </a:r>
            <a:r>
              <a:rPr lang="en-GB" sz="1800" dirty="0" err="1">
                <a:latin typeface="Calibri" panose="020F0502020204030204" pitchFamily="34" charset="0"/>
                <a:cs typeface="Times New Roman" panose="02020603050405020304" pitchFamily="18" charset="0"/>
              </a:rPr>
              <a:t>Besalidhja</a:t>
            </a:r>
            <a:r>
              <a:rPr lang="en-GB" sz="1800" dirty="0">
                <a:latin typeface="Calibri" panose="020F0502020204030204" pitchFamily="34" charset="0"/>
                <a:cs typeface="Times New Roman" panose="02020603050405020304" pitchFamily="18" charset="0"/>
              </a:rPr>
              <a:t> stormwater pump station with SCADA system. </a:t>
            </a:r>
          </a:p>
          <a:p>
            <a:pPr marL="457200" lvl="1" indent="0">
              <a:buNone/>
            </a:pPr>
            <a:r>
              <a:rPr lang="en-GB" sz="2000" dirty="0">
                <a:solidFill>
                  <a:srgbClr val="7030A0"/>
                </a:solidFill>
                <a:latin typeface="Calibri" panose="020F0502020204030204" pitchFamily="34" charset="0"/>
              </a:rPr>
              <a:t>This will make monitoring data accessible via web and smartphone apps 7/7 and 24/24h. This real time monitoring equipment should be provided to UK </a:t>
            </a:r>
            <a:r>
              <a:rPr lang="en-GB" sz="2000" dirty="0" err="1">
                <a:solidFill>
                  <a:srgbClr val="7030A0"/>
                </a:solidFill>
                <a:latin typeface="Calibri" panose="020F0502020204030204" pitchFamily="34" charset="0"/>
              </a:rPr>
              <a:t>Lezha</a:t>
            </a:r>
            <a:r>
              <a:rPr lang="en-GB" sz="2000" dirty="0">
                <a:solidFill>
                  <a:srgbClr val="7030A0"/>
                </a:solidFill>
                <a:latin typeface="Calibri" panose="020F0502020204030204" pitchFamily="34" charset="0"/>
              </a:rPr>
              <a:t> as part of the </a:t>
            </a:r>
            <a:r>
              <a:rPr lang="en-GB" sz="2000" dirty="0" err="1">
                <a:solidFill>
                  <a:srgbClr val="7030A0"/>
                </a:solidFill>
                <a:latin typeface="Calibri" panose="020F0502020204030204" pitchFamily="34" charset="0"/>
              </a:rPr>
              <a:t>Besalidhja</a:t>
            </a:r>
            <a:r>
              <a:rPr lang="en-GB" sz="2000" dirty="0">
                <a:solidFill>
                  <a:srgbClr val="7030A0"/>
                </a:solidFill>
                <a:latin typeface="Calibri" panose="020F0502020204030204" pitchFamily="34" charset="0"/>
              </a:rPr>
              <a:t> pump station.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Engaging the local community of the centre of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Lezha</a:t>
            </a:r>
            <a:r>
              <a:rPr lang="en-GB" sz="1800" dirty="0">
                <a:effectLst/>
                <a:latin typeface="Calibri" panose="020F0502020204030204" pitchFamily="34" charset="0"/>
                <a:ea typeface="Calibri" panose="020F0502020204030204" pitchFamily="34" charset="0"/>
                <a:cs typeface="Times New Roman" panose="02020603050405020304" pitchFamily="18" charset="0"/>
              </a:rPr>
              <a:t> in stormwater monitoring can be an effective strategy to prevent intake points from becoming blocked due to sand and debris accumulation. Here are some ways to involve the local community</a:t>
            </a:r>
          </a:p>
          <a:p>
            <a:pPr marL="800100" lvl="1" indent="-342900" algn="just">
              <a:lnSpc>
                <a:spcPct val="115000"/>
              </a:lnSpc>
              <a:spcBef>
                <a:spcPts val="600"/>
              </a:spcBef>
              <a:spcAft>
                <a:spcPts val="1800"/>
              </a:spcAft>
              <a:buFont typeface="Symbol" panose="05050102010706020507" pitchFamily="18" charset="2"/>
              <a:buChar cha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Awareness Campaigns: </a:t>
            </a:r>
          </a:p>
          <a:p>
            <a:pPr marL="800100" lvl="1" indent="-342900" algn="just">
              <a:lnSpc>
                <a:spcPct val="115000"/>
              </a:lnSpc>
              <a:spcBef>
                <a:spcPts val="600"/>
              </a:spcBef>
              <a:spcAft>
                <a:spcPts val="1800"/>
              </a:spcAft>
              <a:buFont typeface="Symbol" panose="05050102010706020507" pitchFamily="18" charset="2"/>
              <a:buChar cha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Adopt-a-Drain Programs: Establish an adopt-a-drain program where residents can volunteer to adopt specific stormwater drains or intake points in their neighbourhood. </a:t>
            </a:r>
          </a:p>
          <a:p>
            <a:pPr marL="800100" lvl="1" indent="-342900" algn="just">
              <a:lnSpc>
                <a:spcPct val="115000"/>
              </a:lnSpc>
              <a:spcBef>
                <a:spcPts val="600"/>
              </a:spcBef>
              <a:spcAft>
                <a:spcPts val="1800"/>
              </a:spcAft>
              <a:buFont typeface="Symbol" panose="05050102010706020507" pitchFamily="18" charset="2"/>
              <a:buChar cha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Citizen Reporting Platforms: Set up a citizen reporting platform where residents can easily report blocked intake points or other stormwater-related issues. This could be through a mobile app, website, or hotline.</a:t>
            </a:r>
            <a:endParaRPr lang="nl-BE"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gn="just">
              <a:lnSpc>
                <a:spcPct val="115000"/>
              </a:lnSpc>
              <a:spcBef>
                <a:spcPts val="600"/>
              </a:spcBef>
              <a:spcAft>
                <a:spcPts val="1800"/>
              </a:spcAft>
              <a:buFont typeface="Symbol" panose="05050102010706020507" pitchFamily="18" charset="2"/>
              <a:buChar char=""/>
            </a:pPr>
            <a:r>
              <a:rPr lang="en-GB" sz="14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Training and Education: Provide training sessions and workshops to community members on how to properly maintain stormwater intake points.</a:t>
            </a:r>
            <a:endParaRPr lang="nl-BE" dirty="0">
              <a:solidFill>
                <a:srgbClr val="7030A0"/>
              </a:solidFill>
            </a:endParaRPr>
          </a:p>
        </p:txBody>
      </p:sp>
    </p:spTree>
    <p:extLst>
      <p:ext uri="{BB962C8B-B14F-4D97-AF65-F5344CB8AC3E}">
        <p14:creationId xmlns:p14="http://schemas.microsoft.com/office/powerpoint/2010/main" val="3122714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55B95-72DA-FEF7-727E-9E071775C756}"/>
              </a:ext>
            </a:extLst>
          </p:cNvPr>
          <p:cNvSpPr>
            <a:spLocks noGrp="1"/>
          </p:cNvSpPr>
          <p:nvPr>
            <p:ph type="title"/>
          </p:nvPr>
        </p:nvSpPr>
        <p:spPr/>
        <p:txBody>
          <a:bodyPr/>
          <a:lstStyle/>
          <a:p>
            <a:r>
              <a:rPr lang="nl-BE" dirty="0" err="1"/>
              <a:t>Local</a:t>
            </a:r>
            <a:r>
              <a:rPr lang="nl-BE" dirty="0"/>
              <a:t> </a:t>
            </a:r>
            <a:r>
              <a:rPr lang="nl-BE" dirty="0" err="1"/>
              <a:t>Emergency</a:t>
            </a:r>
            <a:r>
              <a:rPr lang="nl-BE" dirty="0"/>
              <a:t> Plan?</a:t>
            </a:r>
          </a:p>
        </p:txBody>
      </p:sp>
      <p:sp>
        <p:nvSpPr>
          <p:cNvPr id="3" name="Tijdelijke aanduiding voor inhoud 2">
            <a:extLst>
              <a:ext uri="{FF2B5EF4-FFF2-40B4-BE49-F238E27FC236}">
                <a16:creationId xmlns:a16="http://schemas.microsoft.com/office/drawing/2014/main" id="{C68DEA49-0E90-ED11-EDE0-19A15933F114}"/>
              </a:ext>
            </a:extLst>
          </p:cNvPr>
          <p:cNvSpPr>
            <a:spLocks noGrp="1"/>
          </p:cNvSpPr>
          <p:nvPr>
            <p:ph idx="1"/>
          </p:nvPr>
        </p:nvSpPr>
        <p:spPr/>
        <p:txBody>
          <a:bodyPr/>
          <a:lstStyle/>
          <a:p>
            <a:r>
              <a:rPr lang="en-US" sz="3200" b="1" i="1" dirty="0">
                <a:latin typeface="Times New Roman" panose="02020603050405020304" pitchFamily="18" charset="0"/>
                <a:cs typeface="Times New Roman" panose="02020603050405020304" pitchFamily="18" charset="0"/>
              </a:rPr>
              <a:t>What is it? </a:t>
            </a:r>
          </a:p>
          <a:p>
            <a:pPr lvl="1"/>
            <a:r>
              <a:rPr lang="en-US" dirty="0">
                <a:effectLst/>
                <a:latin typeface="Calibri" panose="020F0502020204030204" pitchFamily="34" charset="0"/>
                <a:ea typeface="Calibri" panose="020F0502020204030204" pitchFamily="34" charset="0"/>
              </a:rPr>
              <a:t>Guidelines for prefectures and municipalities regarding the preparation of emergency respond schemes for flooding</a:t>
            </a:r>
          </a:p>
          <a:p>
            <a:endParaRPr lang="en-US" sz="3200" dirty="0">
              <a:latin typeface="Calibri" panose="020F0502020204030204" pitchFamily="34" charset="0"/>
            </a:endParaRPr>
          </a:p>
          <a:p>
            <a:pPr algn="just">
              <a:lnSpc>
                <a:spcPct val="107000"/>
              </a:lnSpc>
              <a:spcAft>
                <a:spcPts val="800"/>
              </a:spcAft>
            </a:pPr>
            <a:r>
              <a:rPr lang="en-US" sz="3200" b="1" i="1" dirty="0">
                <a:effectLst/>
                <a:latin typeface="Times New Roman" panose="02020603050405020304" pitchFamily="18" charset="0"/>
                <a:ea typeface="Calibri" panose="020F0502020204030204" pitchFamily="34" charset="0"/>
                <a:cs typeface="Times New Roman" panose="02020603050405020304" pitchFamily="18" charset="0"/>
              </a:rPr>
              <a:t>Audience (interested persons)</a:t>
            </a:r>
            <a:endParaRPr lang="nl-BE" sz="3200" dirty="0">
              <a:effectLst/>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spcAft>
                <a:spcPts val="800"/>
              </a:spcAft>
            </a:pPr>
            <a:r>
              <a:rPr lang="en-US" dirty="0">
                <a:effectLst/>
                <a:latin typeface="Calibri" panose="020F0502020204030204" pitchFamily="34" charset="0"/>
                <a:ea typeface="Calibri" panose="020F0502020204030204" pitchFamily="34" charset="0"/>
                <a:cs typeface="Calibri" panose="020F0502020204030204" pitchFamily="34" charset="0"/>
              </a:rPr>
              <a:t>It is mainly addressed to officials of UK </a:t>
            </a:r>
            <a:r>
              <a:rPr lang="en-US" dirty="0" err="1">
                <a:effectLst/>
                <a:latin typeface="Calibri" panose="020F0502020204030204" pitchFamily="34" charset="0"/>
                <a:ea typeface="Calibri" panose="020F0502020204030204" pitchFamily="34" charset="0"/>
                <a:cs typeface="Calibri" panose="020F0502020204030204" pitchFamily="34" charset="0"/>
              </a:rPr>
              <a:t>Lezha</a:t>
            </a:r>
            <a:r>
              <a:rPr lang="en-US" dirty="0">
                <a:effectLst/>
                <a:latin typeface="Calibri" panose="020F0502020204030204" pitchFamily="34" charset="0"/>
                <a:ea typeface="Calibri" panose="020F0502020204030204" pitchFamily="34" charset="0"/>
                <a:cs typeface="Calibri" panose="020F0502020204030204" pitchFamily="34" charset="0"/>
              </a:rPr>
              <a:t>, Prefecture of </a:t>
            </a:r>
            <a:r>
              <a:rPr lang="en-US" dirty="0" err="1">
                <a:effectLst/>
                <a:latin typeface="Calibri" panose="020F0502020204030204" pitchFamily="34" charset="0"/>
                <a:ea typeface="Calibri" panose="020F0502020204030204" pitchFamily="34" charset="0"/>
                <a:cs typeface="Calibri" panose="020F0502020204030204" pitchFamily="34" charset="0"/>
              </a:rPr>
              <a:t>Lezha</a:t>
            </a:r>
            <a:r>
              <a:rPr lang="en-US" dirty="0">
                <a:effectLst/>
                <a:latin typeface="Calibri" panose="020F0502020204030204" pitchFamily="34" charset="0"/>
                <a:ea typeface="Calibri" panose="020F0502020204030204" pitchFamily="34" charset="0"/>
                <a:cs typeface="Calibri" panose="020F0502020204030204" pitchFamily="34" charset="0"/>
              </a:rPr>
              <a:t>, General Directorate of Civil Emergencies of the municipality of </a:t>
            </a:r>
            <a:r>
              <a:rPr lang="en-US" dirty="0" err="1">
                <a:effectLst/>
                <a:latin typeface="Calibri" panose="020F0502020204030204" pitchFamily="34" charset="0"/>
                <a:ea typeface="Calibri" panose="020F0502020204030204" pitchFamily="34" charset="0"/>
                <a:cs typeface="Calibri" panose="020F0502020204030204" pitchFamily="34" charset="0"/>
              </a:rPr>
              <a:t>Lezha</a:t>
            </a:r>
            <a:r>
              <a:rPr lang="en-US" dirty="0">
                <a:effectLst/>
                <a:latin typeface="Calibri" panose="020F0502020204030204" pitchFamily="34" charset="0"/>
                <a:ea typeface="Calibri" panose="020F0502020204030204" pitchFamily="34" charset="0"/>
                <a:cs typeface="Calibri" panose="020F0502020204030204" pitchFamily="34" charset="0"/>
              </a:rPr>
              <a:t> and the irrigation board of </a:t>
            </a:r>
            <a:r>
              <a:rPr lang="en-US" dirty="0" err="1">
                <a:effectLst/>
                <a:latin typeface="Calibri" panose="020F0502020204030204" pitchFamily="34" charset="0"/>
                <a:ea typeface="Calibri" panose="020F0502020204030204" pitchFamily="34" charset="0"/>
                <a:cs typeface="Calibri" panose="020F0502020204030204" pitchFamily="34" charset="0"/>
              </a:rPr>
              <a:t>Lezha</a:t>
            </a:r>
            <a:r>
              <a:rPr lang="en-US" dirty="0">
                <a:effectLst/>
                <a:latin typeface="Calibri" panose="020F0502020204030204" pitchFamily="34" charset="0"/>
                <a:ea typeface="Calibri" panose="020F0502020204030204" pitchFamily="34" charset="0"/>
                <a:cs typeface="Calibri" panose="020F0502020204030204" pitchFamily="34" charset="0"/>
              </a:rPr>
              <a:t>, who are responsible for preparing plans for Disaster Risk Management (DRM). </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1136784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A2E4A-4B7E-B573-DC79-D4274412D8AE}"/>
              </a:ext>
            </a:extLst>
          </p:cNvPr>
          <p:cNvSpPr>
            <a:spLocks noGrp="1"/>
          </p:cNvSpPr>
          <p:nvPr>
            <p:ph type="title"/>
          </p:nvPr>
        </p:nvSpPr>
        <p:spPr>
          <a:xfrm>
            <a:off x="753139" y="312515"/>
            <a:ext cx="10515600" cy="1325563"/>
          </a:xfrm>
        </p:spPr>
        <p:txBody>
          <a:bodyPr>
            <a:normAutofit fontScale="90000"/>
          </a:bodyPr>
          <a:lstStyle/>
          <a:p>
            <a:r>
              <a:rPr lang="en-GB" dirty="0"/>
              <a:t>OPERATIONAL PHASES: emergency respond scheme</a:t>
            </a:r>
            <a:br>
              <a:rPr lang="nl-BE" sz="1800" b="1" kern="0" dirty="0">
                <a:solidFill>
                  <a:srgbClr val="51B7DC"/>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nl-BE" dirty="0"/>
          </a:p>
        </p:txBody>
      </p:sp>
      <p:pic>
        <p:nvPicPr>
          <p:cNvPr id="8" name="Tijdelijke aanduiding voor inhoud 7">
            <a:extLst>
              <a:ext uri="{FF2B5EF4-FFF2-40B4-BE49-F238E27FC236}">
                <a16:creationId xmlns:a16="http://schemas.microsoft.com/office/drawing/2014/main" id="{44AC8103-DC93-4717-982B-C89B172E85FC}"/>
              </a:ext>
            </a:extLst>
          </p:cNvPr>
          <p:cNvPicPr>
            <a:picLocks noGrp="1" noChangeAspect="1"/>
          </p:cNvPicPr>
          <p:nvPr>
            <p:ph idx="1"/>
          </p:nvPr>
        </p:nvPicPr>
        <p:blipFill>
          <a:blip r:embed="rId2"/>
          <a:srcRect l="10782" t="29396" r="51008" b="13915"/>
          <a:stretch/>
        </p:blipFill>
        <p:spPr>
          <a:xfrm>
            <a:off x="3567497" y="831404"/>
            <a:ext cx="6597228" cy="5505600"/>
          </a:xfrm>
        </p:spPr>
      </p:pic>
    </p:spTree>
    <p:extLst>
      <p:ext uri="{BB962C8B-B14F-4D97-AF65-F5344CB8AC3E}">
        <p14:creationId xmlns:p14="http://schemas.microsoft.com/office/powerpoint/2010/main" val="877078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30B831A-C5F0-27E8-7819-98CD5BE54C87}"/>
              </a:ext>
            </a:extLst>
          </p:cNvPr>
          <p:cNvSpPr>
            <a:spLocks noGrp="1"/>
          </p:cNvSpPr>
          <p:nvPr>
            <p:ph idx="1"/>
          </p:nvPr>
        </p:nvSpPr>
        <p:spPr>
          <a:xfrm>
            <a:off x="838200" y="1825625"/>
            <a:ext cx="4595037" cy="4351338"/>
          </a:xfrm>
        </p:spPr>
        <p:txBody>
          <a:bodyPr/>
          <a:lstStyle/>
          <a:p>
            <a:r>
              <a:rPr lang="en-US" sz="1800" dirty="0">
                <a:effectLst/>
                <a:latin typeface="Calibri" panose="020F0502020204030204" pitchFamily="34" charset="0"/>
                <a:ea typeface="Calibri" panose="020F0502020204030204" pitchFamily="34" charset="0"/>
              </a:rPr>
              <a:t>Activities of assessment teams are conducted in a dynamic way. According to pre-established routes (to be developed with a participatory procedure including the population and all stakeholders in their determination) and control cards;</a:t>
            </a:r>
          </a:p>
          <a:p>
            <a:r>
              <a:rPr lang="en-US" sz="1800" dirty="0">
                <a:latin typeface="Calibri" panose="020F0502020204030204" pitchFamily="34" charset="0"/>
                <a:ea typeface="Calibri" panose="020F0502020204030204" pitchFamily="34" charset="0"/>
              </a:rPr>
              <a:t>P</a:t>
            </a:r>
            <a:r>
              <a:rPr lang="en-US" sz="1800" dirty="0">
                <a:effectLst/>
                <a:latin typeface="Calibri" panose="020F0502020204030204" pitchFamily="34" charset="0"/>
                <a:ea typeface="Calibri" panose="020F0502020204030204" pitchFamily="34" charset="0"/>
              </a:rPr>
              <a:t>ersonnel from the prefectures or municipalities, trained volunteers and other designed experts use recognizable vehicles possibly equipped with radio and / or telephone communications systems. </a:t>
            </a:r>
            <a:endParaRPr lang="nl-BE" dirty="0"/>
          </a:p>
        </p:txBody>
      </p:sp>
      <p:sp>
        <p:nvSpPr>
          <p:cNvPr id="6" name="Titel 1">
            <a:extLst>
              <a:ext uri="{FF2B5EF4-FFF2-40B4-BE49-F238E27FC236}">
                <a16:creationId xmlns:a16="http://schemas.microsoft.com/office/drawing/2014/main" id="{3CB006F4-09C2-8A21-642C-469F6A27584F}"/>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Territorial assessment teams</a:t>
            </a:r>
            <a:br>
              <a:rPr lang="nl-BE" sz="1800" b="1" dirty="0">
                <a:solidFill>
                  <a:srgbClr val="000000"/>
                </a:solidFill>
                <a:latin typeface="Calibri Light" panose="020F0302020204030204" pitchFamily="34" charset="0"/>
                <a:ea typeface="Times New Roman" panose="02020603050405020304" pitchFamily="18" charset="0"/>
                <a:cs typeface="Times New Roman" panose="02020603050405020304" pitchFamily="18" charset="0"/>
              </a:rPr>
            </a:br>
            <a:endParaRPr lang="nl-BE" dirty="0"/>
          </a:p>
        </p:txBody>
      </p:sp>
      <p:pic>
        <p:nvPicPr>
          <p:cNvPr id="7" name="Immagine 11">
            <a:extLst>
              <a:ext uri="{FF2B5EF4-FFF2-40B4-BE49-F238E27FC236}">
                <a16:creationId xmlns:a16="http://schemas.microsoft.com/office/drawing/2014/main" id="{07921725-7C59-7845-98F7-23BBFC394388}"/>
              </a:ext>
            </a:extLst>
          </p:cNvPr>
          <p:cNvPicPr>
            <a:picLocks noChangeAspect="1"/>
          </p:cNvPicPr>
          <p:nvPr/>
        </p:nvPicPr>
        <p:blipFill dpi="0">
          <a:blip r:embed="rId2"/>
          <a:srcRect/>
          <a:stretch>
            <a:fillRect/>
          </a:stretch>
        </p:blipFill>
        <p:spPr bwMode="auto">
          <a:xfrm>
            <a:off x="6248400" y="1897063"/>
            <a:ext cx="5731510" cy="4279900"/>
          </a:xfrm>
          <a:prstGeom prst="rect">
            <a:avLst/>
          </a:prstGeom>
          <a:noFill/>
        </p:spPr>
      </p:pic>
    </p:spTree>
    <p:extLst>
      <p:ext uri="{BB962C8B-B14F-4D97-AF65-F5344CB8AC3E}">
        <p14:creationId xmlns:p14="http://schemas.microsoft.com/office/powerpoint/2010/main" val="831062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F07866E6-46BE-CADA-BF1F-B6D497645F09}"/>
              </a:ext>
            </a:extLst>
          </p:cNvPr>
          <p:cNvPicPr>
            <a:picLocks noGrp="1" noChangeAspect="1"/>
          </p:cNvPicPr>
          <p:nvPr>
            <p:ph idx="1"/>
          </p:nvPr>
        </p:nvPicPr>
        <p:blipFill>
          <a:blip r:embed="rId2"/>
          <a:srcRect l="54766" t="43812" r="7162" b="11960"/>
          <a:stretch/>
        </p:blipFill>
        <p:spPr>
          <a:xfrm>
            <a:off x="1722476" y="1561181"/>
            <a:ext cx="8431618" cy="5509471"/>
          </a:xfrm>
        </p:spPr>
      </p:pic>
      <p:sp>
        <p:nvSpPr>
          <p:cNvPr id="7" name="Titel 4">
            <a:extLst>
              <a:ext uri="{FF2B5EF4-FFF2-40B4-BE49-F238E27FC236}">
                <a16:creationId xmlns:a16="http://schemas.microsoft.com/office/drawing/2014/main" id="{C27B3B3E-D098-B7D0-3A8A-1B2BFC3C8B1F}"/>
              </a:ext>
            </a:extLst>
          </p:cNvPr>
          <p:cNvSpPr>
            <a:spLocks noGrp="1"/>
          </p:cNvSpPr>
          <p:nvPr>
            <p:ph type="title"/>
          </p:nvPr>
        </p:nvSpPr>
        <p:spPr>
          <a:xfrm>
            <a:off x="838200" y="365125"/>
            <a:ext cx="10515600" cy="1325563"/>
          </a:xfrm>
        </p:spPr>
        <p:txBody>
          <a:bodyPr/>
          <a:lstStyle/>
          <a:p>
            <a:r>
              <a:rPr lang="en-GB" dirty="0"/>
              <a:t>Territorial assessment teams</a:t>
            </a:r>
            <a:endParaRPr lang="nl-BE" dirty="0"/>
          </a:p>
        </p:txBody>
      </p:sp>
    </p:spTree>
    <p:extLst>
      <p:ext uri="{BB962C8B-B14F-4D97-AF65-F5344CB8AC3E}">
        <p14:creationId xmlns:p14="http://schemas.microsoft.com/office/powerpoint/2010/main" val="706877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9BEC4B-4A4E-916C-C10E-6EDC1D3A3B29}"/>
              </a:ext>
            </a:extLst>
          </p:cNvPr>
          <p:cNvSpPr>
            <a:spLocks noGrp="1"/>
          </p:cNvSpPr>
          <p:nvPr>
            <p:ph type="title"/>
          </p:nvPr>
        </p:nvSpPr>
        <p:spPr/>
        <p:txBody>
          <a:bodyPr/>
          <a:lstStyle/>
          <a:p>
            <a:r>
              <a:rPr lang="nl-BE" dirty="0" err="1"/>
              <a:t>Respond</a:t>
            </a:r>
            <a:r>
              <a:rPr lang="nl-BE" dirty="0"/>
              <a:t> </a:t>
            </a:r>
            <a:r>
              <a:rPr lang="nl-BE" dirty="0" err="1"/>
              <a:t>scheme</a:t>
            </a:r>
            <a:r>
              <a:rPr lang="nl-BE" dirty="0"/>
              <a:t> in case of </a:t>
            </a:r>
            <a:r>
              <a:rPr lang="nl-BE" dirty="0" err="1"/>
              <a:t>flooding</a:t>
            </a:r>
            <a:r>
              <a:rPr lang="nl-BE" dirty="0"/>
              <a:t> alert</a:t>
            </a:r>
          </a:p>
        </p:txBody>
      </p:sp>
      <p:sp>
        <p:nvSpPr>
          <p:cNvPr id="3" name="Tijdelijke aanduiding voor inhoud 2">
            <a:extLst>
              <a:ext uri="{FF2B5EF4-FFF2-40B4-BE49-F238E27FC236}">
                <a16:creationId xmlns:a16="http://schemas.microsoft.com/office/drawing/2014/main" id="{D462C40A-CD5B-BBB7-D2FC-87745C20A0D6}"/>
              </a:ext>
            </a:extLst>
          </p:cNvPr>
          <p:cNvSpPr>
            <a:spLocks noGrp="1"/>
          </p:cNvSpPr>
          <p:nvPr>
            <p:ph idx="1"/>
          </p:nvPr>
        </p:nvSpPr>
        <p:spPr/>
        <p:txBody>
          <a:bodyPr/>
          <a:lstStyle/>
          <a:p>
            <a:endParaRPr lang="nl-BE" dirty="0"/>
          </a:p>
          <a:p>
            <a:endParaRPr lang="nl-BE" dirty="0"/>
          </a:p>
          <a:p>
            <a:endParaRPr lang="nl-BE" dirty="0"/>
          </a:p>
          <a:p>
            <a:endParaRPr lang="nl-BE" dirty="0"/>
          </a:p>
          <a:p>
            <a:endParaRPr lang="nl-BE" dirty="0"/>
          </a:p>
          <a:p>
            <a:endParaRPr lang="nl-BE" dirty="0"/>
          </a:p>
        </p:txBody>
      </p:sp>
      <p:sp>
        <p:nvSpPr>
          <p:cNvPr id="10" name="Rectangle 11">
            <a:extLst>
              <a:ext uri="{FF2B5EF4-FFF2-40B4-BE49-F238E27FC236}">
                <a16:creationId xmlns:a16="http://schemas.microsoft.com/office/drawing/2014/main" id="{233D58CB-2339-220B-E4E8-2DB85CB8C849}"/>
              </a:ext>
            </a:extLst>
          </p:cNvPr>
          <p:cNvSpPr>
            <a:spLocks noChangeArrowheads="1"/>
          </p:cNvSpPr>
          <p:nvPr/>
        </p:nvSpPr>
        <p:spPr bwMode="auto">
          <a:xfrm>
            <a:off x="467832" y="1385230"/>
            <a:ext cx="9930810" cy="523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01568" rIns="91440" bIns="5078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The response scheme to cope with a flooding alert in </a:t>
            </a:r>
            <a:r>
              <a:rPr kumimoji="0" lang="en-US" altLang="nl-BE" sz="2400" b="0"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Lezha</a:t>
            </a:r>
            <a:r>
              <a:rPr kumimoji="0" lang="en-US" altLang="nl-BE"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involves a systematic and coordinated approach to mitigate risks, ensure public safety, and minimize the impact of the flood event in 10 phases. </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1. Early Warning System Activation: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2. Alerting and Communication: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3. Emergency Operations Center Activation: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4. Evacuation Planning and Execution: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5. Resource Mobilization: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6. Public Safety Measures:</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7. Monitoring and Assessment:</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8. Community Support and Assistance:</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9. Recovery and Rehabilitation:</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10. After-Action Review:</a:t>
            </a:r>
            <a:endParaRPr kumimoji="0" lang="nl-BE" altLang="nl-BE"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nl-BE" altLang="nl-BE" sz="1800" b="0" i="0" u="none" strike="noStrike" cap="none" normalizeH="0" baseline="0" dirty="0">
              <a:ln>
                <a:noFill/>
              </a:ln>
              <a:solidFill>
                <a:schemeClr val="tx1"/>
              </a:solidFill>
              <a:effectLst/>
              <a:latin typeface="Arial" panose="020B0604020202020204" pitchFamily="34" charset="0"/>
            </a:endParaRPr>
          </a:p>
        </p:txBody>
      </p:sp>
      <p:sp>
        <p:nvSpPr>
          <p:cNvPr id="11" name="Rectangle 12">
            <a:extLst>
              <a:ext uri="{FF2B5EF4-FFF2-40B4-BE49-F238E27FC236}">
                <a16:creationId xmlns:a16="http://schemas.microsoft.com/office/drawing/2014/main" id="{93A3B4B0-8A95-1F5F-AE9D-4574341F8351}"/>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nl-BE" sz="1100" b="0" i="0" u="none" strike="noStrike" cap="none" normalizeH="0" baseline="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endParaRPr kumimoji="0" lang="en-US" altLang="nl-B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45246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C85510-19C2-CF71-33E1-C25ADB6A20F8}"/>
              </a:ext>
            </a:extLst>
          </p:cNvPr>
          <p:cNvSpPr>
            <a:spLocks noGrp="1"/>
          </p:cNvSpPr>
          <p:nvPr>
            <p:ph type="title"/>
          </p:nvPr>
        </p:nvSpPr>
        <p:spPr/>
        <p:txBody>
          <a:bodyPr/>
          <a:lstStyle/>
          <a:p>
            <a:r>
              <a:rPr lang="nl-BE" dirty="0" err="1"/>
              <a:t>Flood</a:t>
            </a:r>
            <a:r>
              <a:rPr lang="nl-BE" dirty="0"/>
              <a:t> </a:t>
            </a:r>
            <a:r>
              <a:rPr lang="nl-BE" dirty="0" err="1"/>
              <a:t>resistance</a:t>
            </a:r>
            <a:r>
              <a:rPr lang="nl-BE" dirty="0"/>
              <a:t> approach</a:t>
            </a:r>
          </a:p>
        </p:txBody>
      </p:sp>
      <p:pic>
        <p:nvPicPr>
          <p:cNvPr id="5" name="Tijdelijke aanduiding voor inhoud 4">
            <a:extLst>
              <a:ext uri="{FF2B5EF4-FFF2-40B4-BE49-F238E27FC236}">
                <a16:creationId xmlns:a16="http://schemas.microsoft.com/office/drawing/2014/main" id="{A9170E2B-100E-1C2D-C8D6-3EEE4F1661EC}"/>
              </a:ext>
            </a:extLst>
          </p:cNvPr>
          <p:cNvPicPr>
            <a:picLocks noGrp="1" noChangeAspect="1"/>
          </p:cNvPicPr>
          <p:nvPr>
            <p:ph idx="1"/>
          </p:nvPr>
        </p:nvPicPr>
        <p:blipFill>
          <a:blip r:embed="rId2"/>
          <a:srcRect l="9957" t="29395" r="55956" b="33463"/>
          <a:stretch/>
        </p:blipFill>
        <p:spPr>
          <a:xfrm>
            <a:off x="1775636" y="1892594"/>
            <a:ext cx="6800362" cy="4167963"/>
          </a:xfrm>
        </p:spPr>
      </p:pic>
      <p:pic>
        <p:nvPicPr>
          <p:cNvPr id="6" name="Afbeelding 5" descr="Products - Aquobex">
            <a:extLst>
              <a:ext uri="{FF2B5EF4-FFF2-40B4-BE49-F238E27FC236}">
                <a16:creationId xmlns:a16="http://schemas.microsoft.com/office/drawing/2014/main" id="{3FFCEDBD-1D91-EFB7-F857-E3CF721B05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66505" y="1038081"/>
            <a:ext cx="2487295" cy="1836420"/>
          </a:xfrm>
          <a:prstGeom prst="rect">
            <a:avLst/>
          </a:prstGeom>
          <a:noFill/>
          <a:ln>
            <a:noFill/>
          </a:ln>
        </p:spPr>
      </p:pic>
      <p:pic>
        <p:nvPicPr>
          <p:cNvPr id="7" name="Afbeelding 6" descr="Afbeelding met tekst, schermopname, Website, software&#10;&#10;Automatisch gegenereerde beschrijving">
            <a:extLst>
              <a:ext uri="{FF2B5EF4-FFF2-40B4-BE49-F238E27FC236}">
                <a16:creationId xmlns:a16="http://schemas.microsoft.com/office/drawing/2014/main" id="{FF072BDC-6577-4F96-1CD7-E4524049831B}"/>
              </a:ext>
            </a:extLst>
          </p:cNvPr>
          <p:cNvPicPr>
            <a:picLocks noChangeAspect="1"/>
          </p:cNvPicPr>
          <p:nvPr/>
        </p:nvPicPr>
        <p:blipFill rotWithShape="1">
          <a:blip r:embed="rId4">
            <a:extLst>
              <a:ext uri="{28A0092B-C50C-407E-A947-70E740481C1C}">
                <a14:useLocalDpi xmlns:a14="http://schemas.microsoft.com/office/drawing/2010/main" val="0"/>
              </a:ext>
            </a:extLst>
          </a:blip>
          <a:srcRect l="17669" t="37543" r="58454" b="5695"/>
          <a:stretch/>
        </p:blipFill>
        <p:spPr bwMode="auto">
          <a:xfrm>
            <a:off x="8866505" y="3429000"/>
            <a:ext cx="2301240" cy="34194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7386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28FE5E-682C-79AB-F63D-E75534745618}"/>
              </a:ext>
            </a:extLst>
          </p:cNvPr>
          <p:cNvSpPr>
            <a:spLocks noGrp="1"/>
          </p:cNvSpPr>
          <p:nvPr>
            <p:ph type="title"/>
          </p:nvPr>
        </p:nvSpPr>
        <p:spPr/>
        <p:txBody>
          <a:bodyPr>
            <a:normAutofit fontScale="90000"/>
          </a:bodyPr>
          <a:lstStyle/>
          <a:p>
            <a:pPr marL="228600">
              <a:lnSpc>
                <a:spcPct val="110000"/>
              </a:lnSpc>
              <a:spcAft>
                <a:spcPts val="600"/>
              </a:spcAft>
            </a:pPr>
            <a:r>
              <a:rPr lang="en-GB" sz="4000" kern="1400" spc="-50" dirty="0">
                <a:effectLst/>
                <a:latin typeface="Aptos Display" panose="020B0004020202020204" pitchFamily="34" charset="0"/>
                <a:ea typeface="Times New Roman" panose="02020603050405020304" pitchFamily="18" charset="0"/>
                <a:cs typeface="Times New Roman" panose="02020603050405020304" pitchFamily="18" charset="0"/>
              </a:rPr>
              <a:t>Action Plan for DRM cost recovery in </a:t>
            </a:r>
            <a:r>
              <a:rPr lang="en-GB" sz="4000" kern="1400" spc="-50" dirty="0" err="1">
                <a:effectLst/>
                <a:latin typeface="Aptos Display" panose="020B0004020202020204" pitchFamily="34" charset="0"/>
                <a:ea typeface="Times New Roman" panose="02020603050405020304" pitchFamily="18" charset="0"/>
                <a:cs typeface="Times New Roman" panose="02020603050405020304" pitchFamily="18" charset="0"/>
              </a:rPr>
              <a:t>Lezha</a:t>
            </a:r>
            <a:r>
              <a:rPr lang="en-GB" sz="4000" kern="1400" spc="-5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en-GB" sz="3100" dirty="0">
                <a:effectLst/>
                <a:latin typeface="Aptos" panose="020B0004020202020204" pitchFamily="34" charset="0"/>
                <a:ea typeface="Times New Roman" panose="02020603050405020304" pitchFamily="18" charset="0"/>
                <a:cs typeface="Times New Roman" panose="02020603050405020304" pitchFamily="18" charset="0"/>
              </a:rPr>
              <a:t>Estimated Budget for DRM Action Plan (2025-2027)</a:t>
            </a:r>
            <a:br>
              <a:rPr lang="nl-BE" sz="1800" dirty="0">
                <a:effectLst/>
                <a:latin typeface="Aptos" panose="020B0004020202020204" pitchFamily="34" charset="0"/>
                <a:ea typeface="Times New Roman" panose="02020603050405020304" pitchFamily="18" charset="0"/>
                <a:cs typeface="Times New Roman" panose="02020603050405020304" pitchFamily="18" charset="0"/>
              </a:rPr>
            </a:br>
            <a:r>
              <a:rPr lang="en-GB" sz="4000" kern="1400" spc="-50" dirty="0">
                <a:effectLst/>
                <a:latin typeface="Aptos Display" panose="020B0004020202020204" pitchFamily="34" charset="0"/>
                <a:ea typeface="Times New Roman" panose="02020603050405020304" pitchFamily="18" charset="0"/>
                <a:cs typeface="Times New Roman" panose="02020603050405020304" pitchFamily="18" charset="0"/>
              </a:rPr>
              <a:t>.</a:t>
            </a:r>
            <a:r>
              <a:rPr lang="en-GB" sz="4000" dirty="0">
                <a:effectLst/>
                <a:latin typeface="Aptos" panose="020B0004020202020204" pitchFamily="34" charset="0"/>
                <a:ea typeface="Times New Roman" panose="02020603050405020304" pitchFamily="18" charset="0"/>
                <a:cs typeface="Times New Roman" panose="02020603050405020304" pitchFamily="18" charset="0"/>
              </a:rPr>
              <a:t> </a:t>
            </a:r>
            <a:endParaRPr lang="nl-BE" sz="4000" dirty="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3" name="Tijdelijke aanduiding voor inhoud 2">
            <a:extLst>
              <a:ext uri="{FF2B5EF4-FFF2-40B4-BE49-F238E27FC236}">
                <a16:creationId xmlns:a16="http://schemas.microsoft.com/office/drawing/2014/main" id="{55F619F0-D63B-9DAB-A2CA-A8DE7F0E5953}"/>
              </a:ext>
            </a:extLst>
          </p:cNvPr>
          <p:cNvSpPr>
            <a:spLocks noGrp="1"/>
          </p:cNvSpPr>
          <p:nvPr>
            <p:ph idx="1"/>
          </p:nvPr>
        </p:nvSpPr>
        <p:spPr>
          <a:xfrm>
            <a:off x="731875" y="2197765"/>
            <a:ext cx="10515600" cy="5276923"/>
          </a:xfrm>
        </p:spPr>
        <p:txBody>
          <a:bodyPr>
            <a:normAutofit/>
          </a:bodyPr>
          <a:lstStyle/>
          <a:p>
            <a:pPr marL="342900" lvl="0" indent="-342900">
              <a:buSzPts val="1000"/>
              <a:buFont typeface="Symbol" panose="05050102010706020507" pitchFamily="18" charset="2"/>
              <a:buChar char=""/>
              <a:tabLst>
                <a:tab pos="457200" algn="l"/>
              </a:tabLst>
            </a:pPr>
            <a:r>
              <a:rPr lang="en-GB" sz="2200" b="1" dirty="0">
                <a:effectLst/>
                <a:latin typeface="Calibri" panose="020F0502020204030204" pitchFamily="34" charset="0"/>
                <a:ea typeface="Times New Roman" panose="02020603050405020304" pitchFamily="18" charset="0"/>
              </a:rPr>
              <a:t>A   Information, Awareness, and Community Capacity Building:</a:t>
            </a:r>
            <a:endParaRPr lang="nl-BE" sz="2200" dirty="0">
              <a:effectLst/>
              <a:latin typeface="Times New Roman" panose="02020603050405020304" pitchFamily="18" charset="0"/>
              <a:ea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Training of Volunteer Groups: 120,000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Community Training: 120,000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Awareness Campaign for Sewage Channel Cleaning: 60,000 LEK</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200" b="1" dirty="0">
                <a:effectLst/>
                <a:latin typeface="Calibri" panose="020F0502020204030204" pitchFamily="34" charset="0"/>
                <a:ea typeface="Times New Roman" panose="02020603050405020304" pitchFamily="18" charset="0"/>
              </a:rPr>
              <a:t>B   Raising Institutional and Government Capacities:</a:t>
            </a:r>
            <a:endParaRPr lang="nl-BE" sz="2200" dirty="0">
              <a:effectLst/>
              <a:latin typeface="Times New Roman" panose="02020603050405020304" pitchFamily="18" charset="0"/>
              <a:ea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Training of Civil Defence Committee: 120,000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Review of Local Territorial Plan: 100,000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Establishment of DRM Database: 50,000 LEK</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endParaRPr lang="nl-BE" dirty="0"/>
          </a:p>
        </p:txBody>
      </p:sp>
    </p:spTree>
    <p:extLst>
      <p:ext uri="{BB962C8B-B14F-4D97-AF65-F5344CB8AC3E}">
        <p14:creationId xmlns:p14="http://schemas.microsoft.com/office/powerpoint/2010/main" val="749196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EE7B78-8864-6F47-5DF6-B1CF4A9322D1}"/>
              </a:ext>
            </a:extLst>
          </p:cNvPr>
          <p:cNvSpPr>
            <a:spLocks noGrp="1"/>
          </p:cNvSpPr>
          <p:nvPr>
            <p:ph type="title"/>
          </p:nvPr>
        </p:nvSpPr>
        <p:spPr/>
        <p:txBody>
          <a:bodyPr>
            <a:noAutofit/>
          </a:bodyPr>
          <a:lstStyle/>
          <a:p>
            <a:r>
              <a:rPr lang="en-GB" sz="4000" kern="1400" spc="-50" dirty="0">
                <a:effectLst/>
                <a:latin typeface="Aptos Display" panose="020B0004020202020204" pitchFamily="34" charset="0"/>
                <a:ea typeface="Times New Roman" panose="02020603050405020304" pitchFamily="18" charset="0"/>
                <a:cs typeface="Times New Roman" panose="02020603050405020304" pitchFamily="18" charset="0"/>
              </a:rPr>
              <a:t>Action Plan for DRM cost recovery in </a:t>
            </a:r>
            <a:r>
              <a:rPr lang="en-GB" sz="4000" kern="1400" spc="-50" dirty="0" err="1">
                <a:effectLst/>
                <a:latin typeface="Aptos Display" panose="020B0004020202020204" pitchFamily="34" charset="0"/>
                <a:ea typeface="Times New Roman" panose="02020603050405020304" pitchFamily="18" charset="0"/>
                <a:cs typeface="Times New Roman" panose="02020603050405020304" pitchFamily="18" charset="0"/>
              </a:rPr>
              <a:t>Lezha</a:t>
            </a:r>
            <a:r>
              <a:rPr lang="en-GB" sz="4000" kern="1400" spc="-50" dirty="0">
                <a:effectLst/>
                <a:latin typeface="Aptos Display" panose="020B0004020202020204" pitchFamily="34" charset="0"/>
                <a:ea typeface="Times New Roman" panose="02020603050405020304" pitchFamily="18" charset="0"/>
                <a:cs typeface="Times New Roman" panose="02020603050405020304" pitchFamily="18" charset="0"/>
              </a:rPr>
              <a:t>: </a:t>
            </a:r>
            <a:r>
              <a:rPr lang="en-GB" sz="2800" dirty="0">
                <a:effectLst/>
                <a:latin typeface="Aptos" panose="020B0004020202020204" pitchFamily="34" charset="0"/>
                <a:ea typeface="Times New Roman" panose="02020603050405020304" pitchFamily="18" charset="0"/>
                <a:cs typeface="Times New Roman" panose="02020603050405020304" pitchFamily="18" charset="0"/>
              </a:rPr>
              <a:t>Estimated Budget for DRM Action Plan (2025-2027)</a:t>
            </a:r>
            <a:endParaRPr lang="nl-BE" sz="2800" dirty="0"/>
          </a:p>
        </p:txBody>
      </p:sp>
      <p:sp>
        <p:nvSpPr>
          <p:cNvPr id="3" name="Tijdelijke aanduiding voor inhoud 2">
            <a:extLst>
              <a:ext uri="{FF2B5EF4-FFF2-40B4-BE49-F238E27FC236}">
                <a16:creationId xmlns:a16="http://schemas.microsoft.com/office/drawing/2014/main" id="{04A68A1A-FC62-EBC5-0D45-06F1659C70A2}"/>
              </a:ext>
            </a:extLst>
          </p:cNvPr>
          <p:cNvSpPr>
            <a:spLocks noGrp="1"/>
          </p:cNvSpPr>
          <p:nvPr>
            <p:ph idx="1"/>
          </p:nvPr>
        </p:nvSpPr>
        <p:spPr>
          <a:xfrm>
            <a:off x="912628" y="2141537"/>
            <a:ext cx="10515600" cy="4351338"/>
          </a:xfrm>
        </p:spPr>
        <p:txBody>
          <a:bodyPr>
            <a:normAutofit lnSpcReduction="10000"/>
          </a:bodyPr>
          <a:lstStyle/>
          <a:p>
            <a:pPr marL="342900" lvl="0" indent="-342900">
              <a:buSzPts val="1000"/>
              <a:buFont typeface="Symbol" panose="05050102010706020507" pitchFamily="18" charset="2"/>
              <a:buChar char=""/>
              <a:tabLst>
                <a:tab pos="457200" algn="l"/>
              </a:tabLst>
            </a:pPr>
            <a:r>
              <a:rPr lang="en-GB" sz="2200" b="1" dirty="0">
                <a:effectLst/>
                <a:latin typeface="Calibri" panose="020F0502020204030204" pitchFamily="34" charset="0"/>
                <a:ea typeface="Times New Roman" panose="02020603050405020304" pitchFamily="18" charset="0"/>
              </a:rPr>
              <a:t>C    Measures for Disaster Risk Reduction:</a:t>
            </a:r>
            <a:endParaRPr lang="nl-BE" sz="2200" dirty="0">
              <a:effectLst/>
              <a:latin typeface="Times New Roman" panose="02020603050405020304" pitchFamily="18" charset="0"/>
              <a:ea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Maintenance of Primary Canals: 53,000,000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Maintenance of Secondary Canals and Equipment Purchase: 25,000,000 LEK</a:t>
            </a: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lvl="1" indent="-285750">
              <a:lnSpc>
                <a:spcPct val="110000"/>
              </a:lnSpc>
              <a:spcAft>
                <a:spcPts val="600"/>
              </a:spcAft>
              <a:buFont typeface="+mj-lt"/>
              <a:buAutoNum type="arabicPeriod"/>
              <a:tabLst>
                <a:tab pos="914400" algn="l"/>
              </a:tabLst>
            </a:pP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Temporal Flood Barriers and Levees: 200,000,000 LEK</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lvl="0" indent="-342900">
              <a:buSzPts val="1000"/>
              <a:buFont typeface="Symbol" panose="05050102010706020507" pitchFamily="18" charset="2"/>
              <a:buChar char=""/>
              <a:tabLst>
                <a:tab pos="457200" algn="l"/>
              </a:tabLst>
            </a:pPr>
            <a:r>
              <a:rPr lang="en-GB" sz="2200" b="1" dirty="0">
                <a:effectLst/>
                <a:latin typeface="Calibri" panose="020F0502020204030204" pitchFamily="34" charset="0"/>
                <a:ea typeface="Times New Roman" panose="02020603050405020304" pitchFamily="18" charset="0"/>
              </a:rPr>
              <a:t>D     Building Institutional and Operational Capacities:</a:t>
            </a:r>
            <a:endParaRPr lang="nl-BE" sz="2200" dirty="0">
              <a:effectLst/>
              <a:latin typeface="Times New Roman" panose="02020603050405020304" pitchFamily="18" charset="0"/>
              <a:ea typeface="Times New Roman" panose="02020603050405020304" pitchFamily="18" charset="0"/>
            </a:endParaRPr>
          </a:p>
          <a:p>
            <a:pPr marL="899160">
              <a:lnSpc>
                <a:spcPct val="110000"/>
              </a:lnSpc>
              <a:spcAft>
                <a:spcPts val="600"/>
              </a:spcAft>
            </a:pPr>
            <a:r>
              <a:rPr lang="en-GB" sz="2200" dirty="0">
                <a:effectLst/>
                <a:latin typeface="Calibri" panose="020F0502020204030204" pitchFamily="34" charset="0"/>
                <a:ea typeface="Aptos" panose="020B0004020202020204" pitchFamily="34" charset="0"/>
                <a:cs typeface="Times New Roman" panose="02020603050405020304" pitchFamily="18" charset="0"/>
              </a:rPr>
              <a:t>Establishing Early Warning Systems</a:t>
            </a:r>
            <a:r>
              <a:rPr lang="en-GB" sz="2200" dirty="0">
                <a:effectLst/>
                <a:latin typeface="Calibri" panose="020F0502020204030204" pitchFamily="34" charset="0"/>
                <a:ea typeface="Times New Roman" panose="02020603050405020304" pitchFamily="18" charset="0"/>
                <a:cs typeface="Times New Roman" panose="02020603050405020304" pitchFamily="18" charset="0"/>
              </a:rPr>
              <a:t>:</a:t>
            </a:r>
            <a:r>
              <a:rPr lang="en-GB" sz="1800" dirty="0">
                <a:effectLst/>
                <a:latin typeface="Calibri" panose="020F0502020204030204" pitchFamily="34" charset="0"/>
                <a:ea typeface="Times New Roman" panose="02020603050405020304" pitchFamily="18" charset="0"/>
                <a:cs typeface="Times New Roman" panose="02020603050405020304" pitchFamily="18" charset="0"/>
              </a:rPr>
              <a:t> 150,000,000 LEK</a:t>
            </a:r>
            <a:br>
              <a:rPr lang="en-GB" sz="1800" b="1" dirty="0">
                <a:effectLst/>
                <a:latin typeface="Calibri" panose="020F0502020204030204" pitchFamily="34" charset="0"/>
                <a:ea typeface="Times New Roman" panose="02020603050405020304" pitchFamily="18" charset="0"/>
                <a:cs typeface="Times New Roman" panose="02020603050405020304" pitchFamily="18" charset="0"/>
              </a:rPr>
            </a:br>
            <a:endParaRPr lang="nl-BE" sz="1800" dirty="0">
              <a:effectLst/>
              <a:latin typeface="Aptos" panose="020B0004020202020204" pitchFamily="34" charset="0"/>
              <a:ea typeface="Times New Roman" panose="02020603050405020304" pitchFamily="18" charset="0"/>
              <a:cs typeface="Times New Roman" panose="02020603050405020304" pitchFamily="18" charset="0"/>
            </a:endParaRPr>
          </a:p>
          <a:p>
            <a:r>
              <a:rPr lang="en-GB" sz="2200" b="1" dirty="0">
                <a:effectLst/>
                <a:latin typeface="Calibri" panose="020F0502020204030204" pitchFamily="34" charset="0"/>
                <a:ea typeface="Times New Roman" panose="02020603050405020304" pitchFamily="18" charset="0"/>
              </a:rPr>
              <a:t>Total Estimated Budget for DRM Measures:</a:t>
            </a:r>
            <a:r>
              <a:rPr lang="en-GB" sz="1800" b="1" dirty="0">
                <a:effectLst/>
                <a:latin typeface="Aptos" panose="020B0004020202020204" pitchFamily="34" charset="0"/>
                <a:ea typeface="Times New Roman" panose="02020603050405020304" pitchFamily="18" charset="0"/>
                <a:cs typeface="Times New Roman" panose="02020603050405020304" pitchFamily="18" charset="0"/>
              </a:rPr>
              <a:t> Approximately representing 4.5% of </a:t>
            </a:r>
            <a:r>
              <a:rPr lang="en-GB" sz="1800" b="1" dirty="0" err="1">
                <a:effectLst/>
                <a:latin typeface="Aptos" panose="020B0004020202020204" pitchFamily="34" charset="0"/>
                <a:ea typeface="Times New Roman" panose="02020603050405020304" pitchFamily="18" charset="0"/>
                <a:cs typeface="Times New Roman" panose="02020603050405020304" pitchFamily="18" charset="0"/>
              </a:rPr>
              <a:t>Lezha’s</a:t>
            </a:r>
            <a:r>
              <a:rPr lang="en-GB" sz="1800" dirty="0">
                <a:effectLst/>
                <a:latin typeface="Calibri" panose="020F0502020204030204" pitchFamily="34" charset="0"/>
                <a:ea typeface="Times New Roman" panose="02020603050405020304" pitchFamily="18" charset="0"/>
              </a:rPr>
              <a:t> total budget.</a:t>
            </a:r>
            <a:br>
              <a:rPr lang="en-GB" sz="1800" dirty="0">
                <a:effectLst/>
                <a:latin typeface="Calibri" panose="020F0502020204030204" pitchFamily="34" charset="0"/>
                <a:ea typeface="Times New Roman" panose="02020603050405020304" pitchFamily="18" charset="0"/>
              </a:rPr>
            </a:br>
            <a:endParaRPr lang="nl-BE" dirty="0"/>
          </a:p>
        </p:txBody>
      </p:sp>
    </p:spTree>
    <p:extLst>
      <p:ext uri="{BB962C8B-B14F-4D97-AF65-F5344CB8AC3E}">
        <p14:creationId xmlns:p14="http://schemas.microsoft.com/office/powerpoint/2010/main" val="2449554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D8C2D2-5290-ACA4-5EB2-86C55A94B877}"/>
              </a:ext>
            </a:extLst>
          </p:cNvPr>
          <p:cNvSpPr>
            <a:spLocks noGrp="1"/>
          </p:cNvSpPr>
          <p:nvPr>
            <p:ph type="title"/>
          </p:nvPr>
        </p:nvSpPr>
        <p:spPr>
          <a:xfrm>
            <a:off x="136451" y="454189"/>
            <a:ext cx="10515600" cy="1325563"/>
          </a:xfrm>
        </p:spPr>
        <p:txBody>
          <a:bodyPr/>
          <a:lstStyle/>
          <a:p>
            <a:r>
              <a:rPr lang="nl-BE" dirty="0"/>
              <a:t>Investment in DRM</a:t>
            </a:r>
          </a:p>
        </p:txBody>
      </p:sp>
      <p:pic>
        <p:nvPicPr>
          <p:cNvPr id="4" name="Tijdelijke aanduiding voor inhoud 3" descr="Geen alternatieve tekst opgegeven voor deze afbeelding">
            <a:extLst>
              <a:ext uri="{FF2B5EF4-FFF2-40B4-BE49-F238E27FC236}">
                <a16:creationId xmlns:a16="http://schemas.microsoft.com/office/drawing/2014/main" id="{F7CB837B-9230-36F1-4C1B-54E006747F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99706" y="613514"/>
            <a:ext cx="7192294" cy="4351338"/>
          </a:xfrm>
          <a:prstGeom prst="rect">
            <a:avLst/>
          </a:prstGeom>
          <a:noFill/>
          <a:ln>
            <a:noFill/>
          </a:ln>
        </p:spPr>
      </p:pic>
      <p:sp>
        <p:nvSpPr>
          <p:cNvPr id="5" name="Tekstvak 4">
            <a:extLst>
              <a:ext uri="{FF2B5EF4-FFF2-40B4-BE49-F238E27FC236}">
                <a16:creationId xmlns:a16="http://schemas.microsoft.com/office/drawing/2014/main" id="{79AFF8D0-E9F1-C3DB-1504-C63B7E5FE817}"/>
              </a:ext>
            </a:extLst>
          </p:cNvPr>
          <p:cNvSpPr txBox="1"/>
          <p:nvPr/>
        </p:nvSpPr>
        <p:spPr>
          <a:xfrm>
            <a:off x="6188148" y="4990994"/>
            <a:ext cx="5029200" cy="923330"/>
          </a:xfrm>
          <a:prstGeom prst="rect">
            <a:avLst/>
          </a:prstGeom>
          <a:noFill/>
        </p:spPr>
        <p:txBody>
          <a:bodyPr wrap="square" rtlCol="0">
            <a:spAutoFit/>
          </a:bodyPr>
          <a:lstStyle/>
          <a:p>
            <a:r>
              <a:rPr lang="en-GB" sz="1800" dirty="0">
                <a:effectLst/>
                <a:latin typeface="Calibri" panose="020F0502020204030204" pitchFamily="34" charset="0"/>
                <a:ea typeface="Times New Roman" panose="02020603050405020304" pitchFamily="18" charset="0"/>
              </a:rPr>
              <a:t>Figure illustrates how investments in Disaster Risk Reduction (DRR) lead to significant gains for the overall budget of Disaster Risk Financing (DRF).</a:t>
            </a:r>
            <a:endParaRPr lang="nl-BE" dirty="0"/>
          </a:p>
        </p:txBody>
      </p:sp>
      <p:sp>
        <p:nvSpPr>
          <p:cNvPr id="3" name="Tekstvak 2">
            <a:extLst>
              <a:ext uri="{FF2B5EF4-FFF2-40B4-BE49-F238E27FC236}">
                <a16:creationId xmlns:a16="http://schemas.microsoft.com/office/drawing/2014/main" id="{E1F6EFB7-F5A0-8C10-C21B-760A38E73CDD}"/>
              </a:ext>
            </a:extLst>
          </p:cNvPr>
          <p:cNvSpPr txBox="1"/>
          <p:nvPr/>
        </p:nvSpPr>
        <p:spPr>
          <a:xfrm>
            <a:off x="425302" y="2530549"/>
            <a:ext cx="3806456" cy="2246769"/>
          </a:xfrm>
          <a:prstGeom prst="rect">
            <a:avLst/>
          </a:prstGeom>
          <a:noFill/>
        </p:spPr>
        <p:txBody>
          <a:bodyPr wrap="square" rtlCol="0">
            <a:spAutoFit/>
          </a:bodyPr>
          <a:lstStyle/>
          <a:p>
            <a:r>
              <a:rPr lang="en-US" sz="20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Investments in DRM yield economic, social and </a:t>
            </a:r>
            <a:r>
              <a:rPr lang="en-US" sz="2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environmental benefits; in a middle income country as Albania, UNISDR is calculating that investing US $1 in DRM returns US $4 in benefit</a:t>
            </a:r>
            <a:endParaRPr lang="nl-BE" sz="20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502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 schermopname&#10;&#10;Automatisch gegenereerde beschrijving">
            <a:extLst>
              <a:ext uri="{FF2B5EF4-FFF2-40B4-BE49-F238E27FC236}">
                <a16:creationId xmlns:a16="http://schemas.microsoft.com/office/drawing/2014/main" id="{53C78B8E-B4DE-CECE-ECAB-D338C7225360}"/>
              </a:ext>
            </a:extLst>
          </p:cNvPr>
          <p:cNvPicPr>
            <a:picLocks noGrp="1" noChangeAspect="1"/>
          </p:cNvPicPr>
          <p:nvPr>
            <p:ph sz="half" idx="1"/>
          </p:nvPr>
        </p:nvPicPr>
        <p:blipFill>
          <a:blip r:embed="rId2" cstate="hqprint">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7166343" y="1446139"/>
            <a:ext cx="3646968" cy="51573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Tijdelijke aanduiding voor inhoud 7" descr="Afbeelding met tekst, schermopname&#10;&#10;Automatisch gegenereerde beschrijving">
            <a:extLst>
              <a:ext uri="{FF2B5EF4-FFF2-40B4-BE49-F238E27FC236}">
                <a16:creationId xmlns:a16="http://schemas.microsoft.com/office/drawing/2014/main" id="{791D52A0-A504-E13C-9510-BE39B0DDC9E8}"/>
              </a:ext>
            </a:extLst>
          </p:cNvPr>
          <p:cNvPicPr>
            <a:picLocks noGrp="1" noChangeAspect="1"/>
          </p:cNvPicPr>
          <p:nvPr>
            <p:ph sz="half" idx="2"/>
          </p:nvPr>
        </p:nvPicPr>
        <p:blipFill>
          <a:blip r:embed="rId4" cstate="hqprint">
            <a:extLst>
              <a:ext uri="{BEBA8EAE-BF5A-486C-A8C5-ECC9F3942E4B}">
                <a14:imgProps xmlns:a14="http://schemas.microsoft.com/office/drawing/2010/main">
                  <a14:imgLayer r:embed="rId5">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903226" y="1446140"/>
            <a:ext cx="3646967" cy="515735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0" name="Titel 9">
            <a:extLst>
              <a:ext uri="{FF2B5EF4-FFF2-40B4-BE49-F238E27FC236}">
                <a16:creationId xmlns:a16="http://schemas.microsoft.com/office/drawing/2014/main" id="{7A74BE42-8EBE-01D1-A73F-18C4AED638BF}"/>
              </a:ext>
            </a:extLst>
          </p:cNvPr>
          <p:cNvSpPr>
            <a:spLocks noGrp="1"/>
          </p:cNvSpPr>
          <p:nvPr>
            <p:ph type="title"/>
          </p:nvPr>
        </p:nvSpPr>
        <p:spPr>
          <a:xfrm>
            <a:off x="753139" y="120576"/>
            <a:ext cx="10515600" cy="1325563"/>
          </a:xfrm>
        </p:spPr>
        <p:txBody>
          <a:bodyPr/>
          <a:lstStyle/>
          <a:p>
            <a:r>
              <a:rPr lang="nl-BE" dirty="0" err="1"/>
              <a:t>Documents</a:t>
            </a:r>
            <a:r>
              <a:rPr lang="nl-BE" dirty="0"/>
              <a:t> </a:t>
            </a:r>
            <a:r>
              <a:rPr lang="nl-BE" dirty="0" err="1"/>
              <a:t>delivered</a:t>
            </a:r>
            <a:r>
              <a:rPr lang="nl-BE" dirty="0"/>
              <a:t> </a:t>
            </a:r>
            <a:r>
              <a:rPr lang="nl-BE" dirty="0" err="1"/>
              <a:t>to</a:t>
            </a:r>
            <a:r>
              <a:rPr lang="nl-BE" dirty="0"/>
              <a:t> </a:t>
            </a:r>
            <a:r>
              <a:rPr lang="nl-BE" dirty="0" err="1"/>
              <a:t>Lezha</a:t>
            </a:r>
            <a:r>
              <a:rPr lang="nl-BE" dirty="0"/>
              <a:t> </a:t>
            </a:r>
            <a:r>
              <a:rPr lang="nl-BE" dirty="0" err="1"/>
              <a:t>municipality</a:t>
            </a:r>
            <a:endParaRPr lang="nl-BE" dirty="0"/>
          </a:p>
        </p:txBody>
      </p:sp>
    </p:spTree>
    <p:extLst>
      <p:ext uri="{BB962C8B-B14F-4D97-AF65-F5344CB8AC3E}">
        <p14:creationId xmlns:p14="http://schemas.microsoft.com/office/powerpoint/2010/main" val="418567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Simulation</a:t>
            </a:r>
            <a:r>
              <a:rPr lang="nl-BE" dirty="0"/>
              <a:t> </a:t>
            </a:r>
            <a:r>
              <a:rPr lang="nl-BE" dirty="0" err="1"/>
              <a:t>exercises</a:t>
            </a:r>
            <a:r>
              <a:rPr lang="nl-BE" dirty="0"/>
              <a:t>; scenario</a:t>
            </a:r>
            <a:endParaRPr lang="en-US" dirty="0"/>
          </a:p>
        </p:txBody>
      </p:sp>
      <p:sp>
        <p:nvSpPr>
          <p:cNvPr id="4" name="Tijdelijke aanduiding voor inhoud 3"/>
          <p:cNvSpPr>
            <a:spLocks noGrp="1"/>
          </p:cNvSpPr>
          <p:nvPr>
            <p:ph sz="half" idx="2"/>
          </p:nvPr>
        </p:nvSpPr>
        <p:spPr/>
        <p:txBody>
          <a:bodyPr>
            <a:normAutofit/>
          </a:bodyPr>
          <a:lstStyle/>
          <a:p>
            <a:pPr marL="0" indent="0">
              <a:buNone/>
            </a:pPr>
            <a:r>
              <a:rPr lang="en-US" sz="2000" b="1" dirty="0"/>
              <a:t>Flood alert circumstances:</a:t>
            </a:r>
          </a:p>
          <a:p>
            <a:pPr marL="0" indent="0">
              <a:buNone/>
            </a:pPr>
            <a:r>
              <a:rPr lang="en-US" sz="2000" b="1" dirty="0"/>
              <a:t>(</a:t>
            </a:r>
            <a:r>
              <a:rPr lang="en-US" sz="1400" b="1" dirty="0" err="1"/>
              <a:t>cfr</a:t>
            </a:r>
            <a:r>
              <a:rPr lang="en-US" sz="1400" b="1" dirty="0"/>
              <a:t> LEP </a:t>
            </a:r>
            <a:r>
              <a:rPr lang="en-US" sz="1400" b="1" dirty="0" err="1"/>
              <a:t>pg</a:t>
            </a:r>
            <a:r>
              <a:rPr lang="en-US" sz="1400" b="1" dirty="0"/>
              <a:t> 38 and </a:t>
            </a:r>
            <a:r>
              <a:rPr lang="en-US" sz="1400" b="1" dirty="0" err="1"/>
              <a:t>pg</a:t>
            </a:r>
            <a:r>
              <a:rPr lang="en-US" sz="1400" b="1" dirty="0"/>
              <a:t> 82</a:t>
            </a:r>
            <a:r>
              <a:rPr lang="en-US" sz="2000" b="1" dirty="0"/>
              <a:t>)</a:t>
            </a:r>
          </a:p>
          <a:p>
            <a:endParaRPr lang="en-US" sz="2000" dirty="0"/>
          </a:p>
          <a:p>
            <a:r>
              <a:rPr lang="en-US" sz="2000" dirty="0"/>
              <a:t>SI2 Medium critically = significant backpressure (normal water level) of the </a:t>
            </a:r>
            <a:r>
              <a:rPr lang="en-US" sz="2000" dirty="0" err="1"/>
              <a:t>Manatia</a:t>
            </a:r>
            <a:r>
              <a:rPr lang="en-US" sz="2000" dirty="0"/>
              <a:t> river in combination with </a:t>
            </a:r>
          </a:p>
          <a:p>
            <a:r>
              <a:rPr lang="en-US" sz="2000" dirty="0"/>
              <a:t>CI3 red alert; </a:t>
            </a:r>
            <a:r>
              <a:rPr lang="en-US" sz="2000" dirty="0" err="1"/>
              <a:t>Tn</a:t>
            </a:r>
            <a:r>
              <a:rPr lang="en-US" sz="2000" dirty="0"/>
              <a:t>= 20 a = rain event recurring every 20 years</a:t>
            </a:r>
          </a:p>
        </p:txBody>
      </p:sp>
      <p:pic>
        <p:nvPicPr>
          <p:cNvPr id="6" name="Tijdelijke aanduiding voor inhoud 5" descr="https://lh7-rt.googleusercontent.com/docsz/AD_4nXcfQ_DwiTWu_QbJN49Q1n2vBQ7nLdIG4_UqZhdSHNIOOvaenSCOfSpbptxWc8jGKIN82eF94xZD-xoQpUJqnhN_-kDMW87g5EP2ageTo2MZ8wd0FoVj_Og1XJet3ZYzQusoqDj2wL0DoUdupIH0pCk?key=Jk-Xn9iBFfqdBST3cqiPWQ"/>
          <p:cNvPicPr>
            <a:picLocks noGrp="1"/>
          </p:cNvPicPr>
          <p:nvPr>
            <p:ph sz="half" idx="1"/>
          </p:nvPr>
        </p:nvPicPr>
        <p:blipFill rotWithShape="1">
          <a:blip r:embed="rId2">
            <a:extLst>
              <a:ext uri="{28A0092B-C50C-407E-A947-70E740481C1C}">
                <a14:useLocalDpi xmlns:a14="http://schemas.microsoft.com/office/drawing/2010/main" val="0"/>
              </a:ext>
            </a:extLst>
          </a:blip>
          <a:srcRect l="24844" t="27244" r="28780" b="12377"/>
          <a:stretch/>
        </p:blipFill>
        <p:spPr bwMode="auto">
          <a:xfrm>
            <a:off x="838200" y="2103937"/>
            <a:ext cx="5181600" cy="379471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4005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65B4E5-4B35-1A3F-364F-ED3521BA9533}"/>
              </a:ext>
            </a:extLst>
          </p:cNvPr>
          <p:cNvSpPr>
            <a:spLocks noGrp="1"/>
          </p:cNvSpPr>
          <p:nvPr>
            <p:ph type="title"/>
          </p:nvPr>
        </p:nvSpPr>
        <p:spPr>
          <a:xfrm>
            <a:off x="762000" y="131209"/>
            <a:ext cx="10515600" cy="1325563"/>
          </a:xfrm>
        </p:spPr>
        <p:txBody>
          <a:bodyPr>
            <a:noAutofit/>
          </a:bodyPr>
          <a:lstStyle/>
          <a:p>
            <a:r>
              <a:rPr lang="en-US" sz="2800" dirty="0">
                <a:latin typeface="Calibri" panose="020F0502020204030204" pitchFamily="34" charset="0"/>
                <a:ea typeface="Calibri" panose="020F0502020204030204" pitchFamily="34" charset="0"/>
                <a:cs typeface="Calibri" panose="020F0502020204030204" pitchFamily="34" charset="0"/>
              </a:rPr>
              <a:t>Disaster Risk Management (DRM) = </a:t>
            </a:r>
            <a:r>
              <a:rPr lang="en-GB" sz="2800" b="1" dirty="0"/>
              <a:t>disaster management cycle</a:t>
            </a:r>
            <a:br>
              <a:rPr lang="en-GB" sz="2800" b="1" dirty="0"/>
            </a:br>
            <a:r>
              <a:rPr lang="en-GB" sz="2800" b="1" dirty="0"/>
              <a:t>	</a:t>
            </a:r>
            <a:r>
              <a:rPr lang="en-GB" sz="2800" dirty="0"/>
              <a:t>4 stages of emergency response planning</a:t>
            </a:r>
            <a:endParaRPr lang="nl-BE" sz="2800" dirty="0"/>
          </a:p>
        </p:txBody>
      </p:sp>
      <p:sp>
        <p:nvSpPr>
          <p:cNvPr id="3" name="Tijdelijke aanduiding voor inhoud 2">
            <a:extLst>
              <a:ext uri="{FF2B5EF4-FFF2-40B4-BE49-F238E27FC236}">
                <a16:creationId xmlns:a16="http://schemas.microsoft.com/office/drawing/2014/main" id="{A64FEA06-8870-0C85-3136-37F0F5DF73D8}"/>
              </a:ext>
            </a:extLst>
          </p:cNvPr>
          <p:cNvSpPr>
            <a:spLocks noGrp="1"/>
          </p:cNvSpPr>
          <p:nvPr>
            <p:ph sz="half" idx="1"/>
          </p:nvPr>
        </p:nvSpPr>
        <p:spPr>
          <a:xfrm>
            <a:off x="889518" y="1262099"/>
            <a:ext cx="6583326" cy="5464692"/>
          </a:xfrm>
        </p:spPr>
        <p:txBody>
          <a:bodyPr>
            <a:normAutofit fontScale="85000" lnSpcReduction="20000"/>
          </a:bodyPr>
          <a:lstStyle/>
          <a:p>
            <a:pPr marL="514350" lvl="0" indent="-514350" fontAlgn="base">
              <a:lnSpc>
                <a:spcPct val="120000"/>
              </a:lnSpc>
              <a:spcAft>
                <a:spcPts val="375"/>
              </a:spcAft>
              <a:buSzPts val="1000"/>
              <a:buFont typeface="+mj-lt"/>
              <a:buAutoNum type="arabicPeriod"/>
              <a:tabLst>
                <a:tab pos="457200" algn="l"/>
              </a:tabLst>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Planning &amp; </a:t>
            </a:r>
            <a:r>
              <a:rPr lang="nl-B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Mitigation</a:t>
            </a:r>
            <a:r>
              <a:rPr lang="nl-BE"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lvl="1" fontAlgn="base">
              <a:lnSpc>
                <a:spcPct val="120000"/>
              </a:lnSpc>
              <a:spcAft>
                <a:spcPts val="375"/>
              </a:spcAft>
              <a:buSzPts val="1000"/>
              <a:tabLst>
                <a:tab pos="457200" algn="l"/>
              </a:tabLst>
            </a:pPr>
            <a:r>
              <a:rPr lang="en-US" sz="1900" dirty="0">
                <a:solidFill>
                  <a:srgbClr val="7030A0"/>
                </a:solidFill>
                <a:effectLst/>
                <a:latin typeface="Calibri" panose="020F0502020204030204" pitchFamily="34" charset="0"/>
                <a:ea typeface="Calibri" panose="020F0502020204030204" pitchFamily="34" charset="0"/>
              </a:rPr>
              <a:t>Evaluation of the potential types of flooding and the development of plans for reducing their probability or their impact on life &amp; resources </a:t>
            </a:r>
            <a:endParaRPr lang="nl-BE" dirty="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fontAlgn="base">
              <a:lnSpc>
                <a:spcPct val="120000"/>
              </a:lnSpc>
              <a:spcAft>
                <a:spcPts val="375"/>
              </a:spcAft>
              <a:buSzPts val="1000"/>
              <a:buFont typeface="+mj-lt"/>
              <a:buAutoNum type="arabicPeriod"/>
              <a:tabLst>
                <a:tab pos="457200" algn="l"/>
              </a:tabLst>
            </a:pPr>
            <a:r>
              <a:rPr lang="nl-BE"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Preparedness</a:t>
            </a: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lvl="1" fontAlgn="base">
              <a:lnSpc>
                <a:spcPct val="120000"/>
              </a:lnSpc>
              <a:spcAft>
                <a:spcPts val="375"/>
              </a:spcAft>
              <a:buSzPts val="1000"/>
              <a:tabLst>
                <a:tab pos="457200" algn="l"/>
              </a:tabLst>
            </a:pPr>
            <a:r>
              <a:rPr lang="en-US" sz="1900" dirty="0">
                <a:solidFill>
                  <a:srgbClr val="7030A0"/>
                </a:solidFill>
                <a:latin typeface="Calibri" panose="020F0502020204030204" pitchFamily="34" charset="0"/>
              </a:rPr>
              <a:t>Actions to undertake when mitigation efforts have not prevented or are unable to prevent a flooding from taking place.</a:t>
            </a:r>
            <a:endParaRPr lang="nl-BE" sz="1900" dirty="0">
              <a:solidFill>
                <a:srgbClr val="7030A0"/>
              </a:solidFill>
              <a:latin typeface="Calibri" panose="020F0502020204030204" pitchFamily="34" charset="0"/>
            </a:endParaRPr>
          </a:p>
          <a:p>
            <a:pPr marL="514350" lvl="0" indent="-514350" fontAlgn="base">
              <a:lnSpc>
                <a:spcPct val="120000"/>
              </a:lnSpc>
              <a:spcAft>
                <a:spcPts val="375"/>
              </a:spcAft>
              <a:buSzPts val="1000"/>
              <a:buFont typeface="+mj-lt"/>
              <a:buAutoNum type="arabicPeriod"/>
              <a:tabLst>
                <a:tab pos="457200" algn="l"/>
              </a:tabLst>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Response:</a:t>
            </a:r>
          </a:p>
          <a:p>
            <a:pPr lvl="1" fontAlgn="base">
              <a:lnSpc>
                <a:spcPct val="120000"/>
              </a:lnSpc>
              <a:spcAft>
                <a:spcPts val="375"/>
              </a:spcAft>
              <a:buSzPts val="1000"/>
              <a:tabLst>
                <a:tab pos="457200" algn="l"/>
              </a:tabLst>
            </a:pPr>
            <a:r>
              <a:rPr lang="en-US" sz="1900" dirty="0">
                <a:solidFill>
                  <a:srgbClr val="7030A0"/>
                </a:solidFill>
                <a:latin typeface="Calibri" panose="020F0502020204030204" pitchFamily="34" charset="0"/>
              </a:rPr>
              <a:t>Activities that occur during the flooding that are intended to identify and assist victims and stabilize the overall disaster situation</a:t>
            </a:r>
            <a:br>
              <a:rPr lang="nl-BE" sz="1900" dirty="0">
                <a:solidFill>
                  <a:srgbClr val="7030A0"/>
                </a:solidFill>
                <a:latin typeface="Calibri" panose="020F0502020204030204" pitchFamily="34" charset="0"/>
              </a:rPr>
            </a:br>
            <a:endParaRPr lang="nl-BE" sz="1900" dirty="0">
              <a:solidFill>
                <a:srgbClr val="7030A0"/>
              </a:solidFill>
              <a:latin typeface="Calibri" panose="020F0502020204030204" pitchFamily="34" charset="0"/>
            </a:endParaRPr>
          </a:p>
          <a:p>
            <a:pPr marL="514350" lvl="0" indent="-514350" fontAlgn="base">
              <a:lnSpc>
                <a:spcPct val="120000"/>
              </a:lnSpc>
              <a:spcAft>
                <a:spcPts val="375"/>
              </a:spcAft>
              <a:buSzPts val="1000"/>
              <a:buFont typeface="+mj-lt"/>
              <a:buAutoNum type="arabicPeriod"/>
              <a:tabLst>
                <a:tab pos="457200" algn="l"/>
              </a:tabLst>
            </a:pPr>
            <a:r>
              <a:rPr lang="nl-B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Recovery: </a:t>
            </a:r>
          </a:p>
          <a:p>
            <a:pPr lvl="1" fontAlgn="base">
              <a:lnSpc>
                <a:spcPct val="120000"/>
              </a:lnSpc>
              <a:spcAft>
                <a:spcPts val="375"/>
              </a:spcAft>
              <a:buSzPts val="1000"/>
              <a:tabLst>
                <a:tab pos="457200" algn="l"/>
              </a:tabLst>
            </a:pPr>
            <a:r>
              <a:rPr lang="en-US" sz="1900" dirty="0">
                <a:solidFill>
                  <a:srgbClr val="7030A0"/>
                </a:solidFill>
                <a:latin typeface="Calibri" panose="020F0502020204030204" pitchFamily="34" charset="0"/>
              </a:rPr>
              <a:t>Actions following a flooding that aim to restore and to “build back better” . At the end of this phase, a </a:t>
            </a:r>
            <a:r>
              <a:rPr lang="en-US" sz="1900" i="1" dirty="0">
                <a:solidFill>
                  <a:srgbClr val="7030A0"/>
                </a:solidFill>
                <a:latin typeface="Calibri" panose="020F0502020204030204" pitchFamily="34" charset="0"/>
              </a:rPr>
              <a:t>post-flood resilience assessment </a:t>
            </a:r>
            <a:r>
              <a:rPr lang="en-US" sz="1900" dirty="0">
                <a:solidFill>
                  <a:srgbClr val="7030A0"/>
                </a:solidFill>
                <a:latin typeface="Calibri" panose="020F0502020204030204" pitchFamily="34" charset="0"/>
              </a:rPr>
              <a:t>must be organized to ensure regular updates to the emergency plan.</a:t>
            </a:r>
            <a:endParaRPr lang="nl-BE" sz="1900" dirty="0">
              <a:solidFill>
                <a:srgbClr val="7030A0"/>
              </a:solidFill>
              <a:latin typeface="Calibri" panose="020F0502020204030204" pitchFamily="34" charset="0"/>
            </a:endParaRPr>
          </a:p>
          <a:p>
            <a:endParaRPr lang="nl-BE" dirty="0"/>
          </a:p>
        </p:txBody>
      </p:sp>
      <p:pic>
        <p:nvPicPr>
          <p:cNvPr id="5" name="Tijdelijke aanduiding voor inhoud 4" descr="Afbeelding met tekst, logo, cirkel, Graphics&#10;&#10;Automatisch gegenereerde beschrijving">
            <a:extLst>
              <a:ext uri="{FF2B5EF4-FFF2-40B4-BE49-F238E27FC236}">
                <a16:creationId xmlns:a16="http://schemas.microsoft.com/office/drawing/2014/main" id="{6F8031DE-AA8E-E7FB-78DD-6FB2CD18A86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655516" y="1922906"/>
            <a:ext cx="4536484" cy="4536484"/>
          </a:xfrm>
          <a:prstGeom prst="rect">
            <a:avLst/>
          </a:prstGeom>
          <a:noFill/>
          <a:ln>
            <a:noFill/>
          </a:ln>
        </p:spPr>
      </p:pic>
    </p:spTree>
    <p:extLst>
      <p:ext uri="{BB962C8B-B14F-4D97-AF65-F5344CB8AC3E}">
        <p14:creationId xmlns:p14="http://schemas.microsoft.com/office/powerpoint/2010/main" val="70582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Select the Simulation Type</a:t>
            </a:r>
          </a:p>
        </p:txBody>
      </p:sp>
      <p:pic>
        <p:nvPicPr>
          <p:cNvPr id="3" name="Afbeelding 2"/>
          <p:cNvPicPr/>
          <p:nvPr/>
        </p:nvPicPr>
        <p:blipFill rotWithShape="1">
          <a:blip r:embed="rId2"/>
          <a:srcRect l="52404" t="30488" r="17628" b="26222"/>
          <a:stretch/>
        </p:blipFill>
        <p:spPr bwMode="auto">
          <a:xfrm>
            <a:off x="1688125" y="1935723"/>
            <a:ext cx="7866892" cy="411338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9325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err="1"/>
              <a:t>During</a:t>
            </a:r>
            <a:r>
              <a:rPr lang="nl-BE" dirty="0"/>
              <a:t> </a:t>
            </a:r>
            <a:r>
              <a:rPr lang="nl-BE" dirty="0" err="1"/>
              <a:t>simulation</a:t>
            </a:r>
            <a:r>
              <a:rPr lang="nl-BE" dirty="0"/>
              <a:t>; </a:t>
            </a:r>
            <a:r>
              <a:rPr lang="en-US" u="sng" dirty="0"/>
              <a:t>Special Situation Inject Cards; </a:t>
            </a:r>
            <a:r>
              <a:rPr lang="en-US" sz="3100" u="sng" dirty="0" err="1"/>
              <a:t>exemple</a:t>
            </a:r>
            <a:r>
              <a:rPr lang="en-US" sz="3100" u="sng" dirty="0"/>
              <a:t> 1</a:t>
            </a:r>
          </a:p>
        </p:txBody>
      </p:sp>
      <p:sp>
        <p:nvSpPr>
          <p:cNvPr id="3" name="Rechthoek 2"/>
          <p:cNvSpPr/>
          <p:nvPr/>
        </p:nvSpPr>
        <p:spPr>
          <a:xfrm>
            <a:off x="1245577" y="1877598"/>
            <a:ext cx="9349154" cy="3498394"/>
          </a:xfrm>
          <a:prstGeom prst="rect">
            <a:avLst/>
          </a:prstGeom>
        </p:spPr>
        <p:txBody>
          <a:bodyPr wrap="square">
            <a:spAutoFit/>
          </a:bodyPr>
          <a:lstStyle/>
          <a:p>
            <a:pPr>
              <a:spcBef>
                <a:spcPts val="800"/>
              </a:spcBef>
              <a:spcAft>
                <a:spcPts val="400"/>
              </a:spcAft>
            </a:pPr>
            <a:r>
              <a:rPr lang="en-US" sz="2400" b="1" dirty="0">
                <a:solidFill>
                  <a:srgbClr val="0F4761"/>
                </a:solidFill>
              </a:rPr>
              <a:t>Pumping Station Failure</a:t>
            </a:r>
            <a:endParaRPr lang="en-US" sz="2000" b="1" dirty="0"/>
          </a:p>
          <a:p>
            <a:pPr>
              <a:spcAft>
                <a:spcPts val="800"/>
              </a:spcAft>
            </a:pPr>
            <a:r>
              <a:rPr lang="en-US" sz="2000" b="1" dirty="0">
                <a:solidFill>
                  <a:srgbClr val="000000"/>
                </a:solidFill>
              </a:rPr>
              <a:t>Inject Time: 1 hour after simulation start</a:t>
            </a:r>
            <a:endParaRPr lang="en-US" sz="2000" b="1" dirty="0"/>
          </a:p>
          <a:p>
            <a:pPr>
              <a:spcAft>
                <a:spcPts val="800"/>
              </a:spcAft>
            </a:pPr>
            <a:r>
              <a:rPr lang="en-US" sz="2000" dirty="0">
                <a:solidFill>
                  <a:srgbClr val="000000"/>
                </a:solidFill>
              </a:rPr>
              <a:t>Situation: The main municipal pumping station has stopped due to electrical failure. Engineers estimate 4–6 hours for repairs. Backup portable pumps are available but require manual setup.</a:t>
            </a:r>
            <a:endParaRPr lang="en-US" sz="2000" dirty="0"/>
          </a:p>
          <a:p>
            <a:pPr>
              <a:spcAft>
                <a:spcPts val="800"/>
              </a:spcAft>
            </a:pPr>
            <a:r>
              <a:rPr lang="en-US" sz="2000" b="1" dirty="0">
                <a:solidFill>
                  <a:srgbClr val="000000"/>
                </a:solidFill>
              </a:rPr>
              <a:t>Expected Actions:</a:t>
            </a:r>
            <a:endParaRPr lang="en-US" sz="2000" b="1" dirty="0"/>
          </a:p>
          <a:p>
            <a:pPr fontAlgn="base">
              <a:buFont typeface="Arial" panose="020B0604020202020204" pitchFamily="34" charset="0"/>
              <a:buChar char="•"/>
            </a:pPr>
            <a:r>
              <a:rPr lang="en-US" dirty="0">
                <a:solidFill>
                  <a:srgbClr val="000000"/>
                </a:solidFill>
              </a:rPr>
              <a:t>- Activate emergency repair teams.</a:t>
            </a:r>
            <a:endParaRPr lang="en-US" sz="2000" dirty="0">
              <a:solidFill>
                <a:srgbClr val="000000"/>
              </a:solidFill>
              <a:latin typeface="Noto Sans Symbols"/>
            </a:endParaRPr>
          </a:p>
          <a:p>
            <a:pPr fontAlgn="base">
              <a:buFont typeface="Arial" panose="020B0604020202020204" pitchFamily="34" charset="0"/>
              <a:buChar char="•"/>
            </a:pPr>
            <a:r>
              <a:rPr lang="en-US" dirty="0">
                <a:solidFill>
                  <a:srgbClr val="000000"/>
                </a:solidFill>
              </a:rPr>
              <a:t>- Communicate immediately with the Incident Commander.</a:t>
            </a:r>
            <a:endParaRPr lang="en-US" sz="2000" dirty="0">
              <a:solidFill>
                <a:srgbClr val="000000"/>
              </a:solidFill>
              <a:latin typeface="Noto Sans Symbols"/>
            </a:endParaRPr>
          </a:p>
          <a:p>
            <a:pPr fontAlgn="base">
              <a:spcAft>
                <a:spcPts val="1000"/>
              </a:spcAft>
              <a:buFont typeface="Arial" panose="020B0604020202020204" pitchFamily="34" charset="0"/>
              <a:buChar char="•"/>
            </a:pPr>
            <a:r>
              <a:rPr lang="en-US" dirty="0">
                <a:solidFill>
                  <a:srgbClr val="000000"/>
                </a:solidFill>
              </a:rPr>
              <a:t>- Deploy backup portable pumps or redirect water if feasible.</a:t>
            </a:r>
            <a:endParaRPr lang="en-US" sz="2000" dirty="0">
              <a:solidFill>
                <a:srgbClr val="000000"/>
              </a:solidFill>
              <a:latin typeface="Noto Sans Symbols"/>
            </a:endParaRPr>
          </a:p>
        </p:txBody>
      </p:sp>
    </p:spTree>
    <p:extLst>
      <p:ext uri="{BB962C8B-B14F-4D97-AF65-F5344CB8AC3E}">
        <p14:creationId xmlns:p14="http://schemas.microsoft.com/office/powerpoint/2010/main" val="36850463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dirty="0"/>
          </a:p>
        </p:txBody>
      </p:sp>
      <p:sp>
        <p:nvSpPr>
          <p:cNvPr id="3" name="Rechthoek 2"/>
          <p:cNvSpPr/>
          <p:nvPr/>
        </p:nvSpPr>
        <p:spPr>
          <a:xfrm>
            <a:off x="1746738" y="2271056"/>
            <a:ext cx="9164516" cy="3190617"/>
          </a:xfrm>
          <a:prstGeom prst="rect">
            <a:avLst/>
          </a:prstGeom>
        </p:spPr>
        <p:txBody>
          <a:bodyPr wrap="square">
            <a:spAutoFit/>
          </a:bodyPr>
          <a:lstStyle/>
          <a:p>
            <a:pPr>
              <a:spcBef>
                <a:spcPts val="800"/>
              </a:spcBef>
              <a:spcAft>
                <a:spcPts val="400"/>
              </a:spcAft>
            </a:pPr>
            <a:r>
              <a:rPr lang="en-US" sz="2400" b="1" dirty="0">
                <a:solidFill>
                  <a:srgbClr val="0F4761"/>
                </a:solidFill>
              </a:rPr>
              <a:t>Responder Team Stranded</a:t>
            </a:r>
            <a:endParaRPr lang="en-US" sz="2000" b="1" dirty="0"/>
          </a:p>
          <a:p>
            <a:pPr>
              <a:spcAft>
                <a:spcPts val="800"/>
              </a:spcAft>
            </a:pPr>
            <a:r>
              <a:rPr lang="en-US" sz="2000" b="1" dirty="0">
                <a:solidFill>
                  <a:srgbClr val="000000"/>
                </a:solidFill>
              </a:rPr>
              <a:t>Inject Time: 3.5 hours after simulation start</a:t>
            </a:r>
            <a:endParaRPr lang="en-US" sz="2000" b="1" dirty="0"/>
          </a:p>
          <a:p>
            <a:pPr>
              <a:spcAft>
                <a:spcPts val="800"/>
              </a:spcAft>
            </a:pPr>
            <a:r>
              <a:rPr lang="en-US" sz="2000" dirty="0">
                <a:solidFill>
                  <a:srgbClr val="000000"/>
                </a:solidFill>
              </a:rPr>
              <a:t>Situation: A civil protection team becomes stranded while inspecting a flooded area and requires immediate rescue.</a:t>
            </a:r>
            <a:br>
              <a:rPr lang="en-US" sz="2000" dirty="0">
                <a:solidFill>
                  <a:srgbClr val="000000"/>
                </a:solidFill>
              </a:rPr>
            </a:br>
            <a:endParaRPr lang="en-US" sz="2000" dirty="0"/>
          </a:p>
          <a:p>
            <a:pPr>
              <a:spcAft>
                <a:spcPts val="800"/>
              </a:spcAft>
            </a:pPr>
            <a:r>
              <a:rPr lang="en-US" sz="2000" b="1" dirty="0">
                <a:solidFill>
                  <a:srgbClr val="000000"/>
                </a:solidFill>
              </a:rPr>
              <a:t>Expected Actions:</a:t>
            </a:r>
            <a:endParaRPr lang="en-US" sz="2000" b="1" dirty="0"/>
          </a:p>
          <a:p>
            <a:pPr fontAlgn="base">
              <a:buFont typeface="Arial" panose="020B0604020202020204" pitchFamily="34" charset="0"/>
              <a:buChar char="•"/>
            </a:pPr>
            <a:r>
              <a:rPr lang="en-US" dirty="0">
                <a:solidFill>
                  <a:srgbClr val="000000"/>
                </a:solidFill>
              </a:rPr>
              <a:t>- Dispatch rescue resources to recover the team.</a:t>
            </a:r>
            <a:endParaRPr lang="en-US" sz="2000" dirty="0">
              <a:solidFill>
                <a:srgbClr val="000000"/>
              </a:solidFill>
              <a:latin typeface="Noto Sans Symbols"/>
            </a:endParaRPr>
          </a:p>
          <a:p>
            <a:pPr fontAlgn="base">
              <a:buFont typeface="Arial" panose="020B0604020202020204" pitchFamily="34" charset="0"/>
              <a:buChar char="•"/>
            </a:pPr>
            <a:r>
              <a:rPr lang="en-US" dirty="0">
                <a:solidFill>
                  <a:srgbClr val="000000"/>
                </a:solidFill>
              </a:rPr>
              <a:t>- Prioritize responder safety in rescue operations.</a:t>
            </a:r>
            <a:endParaRPr lang="en-US" sz="2000" dirty="0">
              <a:solidFill>
                <a:srgbClr val="000000"/>
              </a:solidFill>
              <a:latin typeface="Noto Sans Symbols"/>
            </a:endParaRPr>
          </a:p>
          <a:p>
            <a:pPr fontAlgn="base">
              <a:spcAft>
                <a:spcPts val="1000"/>
              </a:spcAft>
              <a:buFont typeface="Arial" panose="020B0604020202020204" pitchFamily="34" charset="0"/>
              <a:buChar char="•"/>
            </a:pPr>
            <a:r>
              <a:rPr lang="en-US" dirty="0">
                <a:solidFill>
                  <a:srgbClr val="000000"/>
                </a:solidFill>
              </a:rPr>
              <a:t>- Update the Incident Commander on the situation status.</a:t>
            </a:r>
            <a:endParaRPr lang="en-US" sz="2000" dirty="0">
              <a:solidFill>
                <a:srgbClr val="000000"/>
              </a:solidFill>
              <a:latin typeface="Noto Sans Symbols"/>
            </a:endParaRPr>
          </a:p>
        </p:txBody>
      </p:sp>
      <p:sp>
        <p:nvSpPr>
          <p:cNvPr id="4" name="Titel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BE" dirty="0" err="1"/>
              <a:t>During</a:t>
            </a:r>
            <a:r>
              <a:rPr lang="nl-BE" dirty="0"/>
              <a:t> </a:t>
            </a:r>
            <a:r>
              <a:rPr lang="nl-BE" dirty="0" err="1"/>
              <a:t>simulation</a:t>
            </a:r>
            <a:r>
              <a:rPr lang="nl-BE" dirty="0"/>
              <a:t>; </a:t>
            </a:r>
            <a:r>
              <a:rPr lang="en-US" u="sng" dirty="0"/>
              <a:t>Special Situation Inject Cards; </a:t>
            </a:r>
            <a:r>
              <a:rPr lang="en-US" sz="3100" u="sng" dirty="0" err="1"/>
              <a:t>exemple</a:t>
            </a:r>
            <a:r>
              <a:rPr lang="en-US" sz="3100" u="sng" dirty="0"/>
              <a:t> 2</a:t>
            </a:r>
          </a:p>
        </p:txBody>
      </p:sp>
    </p:spTree>
    <p:extLst>
      <p:ext uri="{BB962C8B-B14F-4D97-AF65-F5344CB8AC3E}">
        <p14:creationId xmlns:p14="http://schemas.microsoft.com/office/powerpoint/2010/main" val="2134032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err="1"/>
              <a:t>Lessons</a:t>
            </a:r>
            <a:r>
              <a:rPr lang="nl-BE" dirty="0"/>
              <a:t> </a:t>
            </a:r>
            <a:r>
              <a:rPr lang="nl-BE" dirty="0" err="1"/>
              <a:t>learned</a:t>
            </a:r>
            <a:r>
              <a:rPr lang="nl-BE" dirty="0"/>
              <a:t>..</a:t>
            </a:r>
            <a:r>
              <a:rPr lang="nl-BE" dirty="0" err="1">
                <a:solidFill>
                  <a:srgbClr val="C00000"/>
                </a:solidFill>
              </a:rPr>
              <a:t>stepwards</a:t>
            </a:r>
            <a:endParaRPr lang="en-US" dirty="0">
              <a:solidFill>
                <a:srgbClr val="C00000"/>
              </a:solidFill>
            </a:endParaRPr>
          </a:p>
        </p:txBody>
      </p:sp>
      <p:sp>
        <p:nvSpPr>
          <p:cNvPr id="5" name="Tekstvak 4"/>
          <p:cNvSpPr txBox="1"/>
          <p:nvPr/>
        </p:nvSpPr>
        <p:spPr>
          <a:xfrm>
            <a:off x="905263" y="1921205"/>
            <a:ext cx="2761129" cy="4708981"/>
          </a:xfrm>
          <a:prstGeom prst="rect">
            <a:avLst/>
          </a:prstGeom>
          <a:noFill/>
        </p:spPr>
        <p:txBody>
          <a:bodyPr wrap="square" rtlCol="0">
            <a:spAutoFit/>
          </a:bodyPr>
          <a:lstStyle/>
          <a:p>
            <a:pPr>
              <a:spcAft>
                <a:spcPts val="800"/>
              </a:spcAft>
            </a:pPr>
            <a:r>
              <a:rPr lang="en-US" sz="1600" b="1" dirty="0">
                <a:solidFill>
                  <a:srgbClr val="C00000"/>
                </a:solidFill>
                <a:latin typeface="Calibri" panose="020F0502020204030204" pitchFamily="34" charset="0"/>
              </a:rPr>
              <a:t>1.After-Action Review (AAR)</a:t>
            </a:r>
            <a:endParaRPr lang="en-US" sz="2800" dirty="0">
              <a:solidFill>
                <a:srgbClr val="C00000"/>
              </a:solidFill>
            </a:endParaRPr>
          </a:p>
          <a:p>
            <a:pPr>
              <a:spcAft>
                <a:spcPts val="800"/>
              </a:spcAft>
            </a:pPr>
            <a:r>
              <a:rPr lang="en-US" sz="1600" dirty="0">
                <a:solidFill>
                  <a:srgbClr val="000000"/>
                </a:solidFill>
                <a:latin typeface="Calibri" panose="020F0502020204030204" pitchFamily="34" charset="0"/>
              </a:rPr>
              <a:t>Right after the exercise:</a:t>
            </a:r>
            <a:endParaRPr lang="en-US" sz="2800" dirty="0"/>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Key questions; </a:t>
            </a:r>
          </a:p>
          <a:p>
            <a:pPr marL="742950" lvl="1" indent="-285750"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What went well?</a:t>
            </a:r>
          </a:p>
          <a:p>
            <a:pPr marL="742950" lvl="1" indent="-285750"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What challenges did we face?</a:t>
            </a:r>
          </a:p>
          <a:p>
            <a:pPr marL="742950" lvl="1" indent="-285750"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What needs improvement?</a:t>
            </a:r>
          </a:p>
          <a:p>
            <a:pPr>
              <a:spcAft>
                <a:spcPts val="800"/>
              </a:spcAft>
            </a:pPr>
            <a:r>
              <a:rPr lang="en-US" sz="1600" dirty="0">
                <a:solidFill>
                  <a:srgbClr val="000000"/>
                </a:solidFill>
                <a:latin typeface="Calibri" panose="020F0502020204030204" pitchFamily="34" charset="0"/>
              </a:rPr>
              <a:t>Within 24–48 hours:</a:t>
            </a:r>
            <a:endParaRPr lang="en-US" sz="2800" dirty="0"/>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Gather all participants for a debrief</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Discuss what went well, what failed, and what needs to change</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Record all lessons learned</a:t>
            </a:r>
          </a:p>
        </p:txBody>
      </p:sp>
      <p:sp>
        <p:nvSpPr>
          <p:cNvPr id="6" name="Tekstvak 5"/>
          <p:cNvSpPr txBox="1"/>
          <p:nvPr/>
        </p:nvSpPr>
        <p:spPr>
          <a:xfrm>
            <a:off x="4675957" y="2376488"/>
            <a:ext cx="2680447" cy="1980029"/>
          </a:xfrm>
          <a:prstGeom prst="rect">
            <a:avLst/>
          </a:prstGeom>
          <a:noFill/>
        </p:spPr>
        <p:txBody>
          <a:bodyPr wrap="square" rtlCol="0">
            <a:spAutoFit/>
          </a:bodyPr>
          <a:lstStyle/>
          <a:p>
            <a:pPr>
              <a:spcAft>
                <a:spcPts val="800"/>
              </a:spcAft>
            </a:pPr>
            <a:r>
              <a:rPr lang="en-US" sz="1600" b="1" dirty="0">
                <a:solidFill>
                  <a:srgbClr val="C00000"/>
                </a:solidFill>
                <a:latin typeface="Calibri" panose="020F0502020204030204" pitchFamily="34" charset="0"/>
              </a:rPr>
              <a:t>2</a:t>
            </a:r>
            <a:r>
              <a:rPr lang="en-US" sz="1600" dirty="0">
                <a:solidFill>
                  <a:srgbClr val="000000"/>
                </a:solidFill>
                <a:latin typeface="Calibri" panose="020F0502020204030204" pitchFamily="34" charset="0"/>
              </a:rPr>
              <a:t>. Create an </a:t>
            </a:r>
            <a:r>
              <a:rPr lang="en-US" sz="1600" b="1" dirty="0">
                <a:solidFill>
                  <a:srgbClr val="C00000"/>
                </a:solidFill>
                <a:latin typeface="Calibri" panose="020F0502020204030204" pitchFamily="34" charset="0"/>
              </a:rPr>
              <a:t>AAR Report</a:t>
            </a:r>
            <a:r>
              <a:rPr lang="en-US" sz="1600" dirty="0">
                <a:solidFill>
                  <a:srgbClr val="C00000"/>
                </a:solidFill>
                <a:latin typeface="Calibri" panose="020F0502020204030204" pitchFamily="34" charset="0"/>
              </a:rPr>
              <a:t> </a:t>
            </a:r>
            <a:r>
              <a:rPr lang="en-US" sz="1600" dirty="0">
                <a:solidFill>
                  <a:srgbClr val="000000"/>
                </a:solidFill>
                <a:latin typeface="Calibri" panose="020F0502020204030204" pitchFamily="34" charset="0"/>
              </a:rPr>
              <a:t>including:</a:t>
            </a:r>
            <a:endParaRPr lang="en-US" sz="1600" dirty="0"/>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Timeline of actions</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Decisions and outcomes</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Coordination gaps</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Recommendations</a:t>
            </a:r>
          </a:p>
        </p:txBody>
      </p:sp>
      <p:sp>
        <p:nvSpPr>
          <p:cNvPr id="7" name="Tekstvak 6"/>
          <p:cNvSpPr txBox="1"/>
          <p:nvPr/>
        </p:nvSpPr>
        <p:spPr>
          <a:xfrm>
            <a:off x="8657320" y="1921205"/>
            <a:ext cx="2510118" cy="3365024"/>
          </a:xfrm>
          <a:prstGeom prst="rect">
            <a:avLst/>
          </a:prstGeom>
          <a:noFill/>
        </p:spPr>
        <p:txBody>
          <a:bodyPr wrap="square" rtlCol="0">
            <a:spAutoFit/>
          </a:bodyPr>
          <a:lstStyle/>
          <a:p>
            <a:pPr>
              <a:spcAft>
                <a:spcPts val="800"/>
              </a:spcAft>
            </a:pPr>
            <a:r>
              <a:rPr lang="en-US" sz="1600" b="1" dirty="0">
                <a:solidFill>
                  <a:srgbClr val="C00000"/>
                </a:solidFill>
                <a:latin typeface="Calibri" panose="020F0502020204030204" pitchFamily="34" charset="0"/>
              </a:rPr>
              <a:t>3. Integrate Learnings into Policy</a:t>
            </a:r>
            <a:endParaRPr lang="en-US" sz="1600" dirty="0">
              <a:solidFill>
                <a:srgbClr val="C00000"/>
              </a:solidFill>
            </a:endParaRP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Update the </a:t>
            </a:r>
            <a:r>
              <a:rPr lang="en-US" sz="1600" b="1" dirty="0">
                <a:solidFill>
                  <a:srgbClr val="000000"/>
                </a:solidFill>
                <a:latin typeface="Calibri" panose="020F0502020204030204" pitchFamily="34" charset="0"/>
              </a:rPr>
              <a:t>Municipal Flood Emergency Plan</a:t>
            </a:r>
            <a:endParaRPr lang="en-US" sz="1600" dirty="0">
              <a:solidFill>
                <a:srgbClr val="000000"/>
              </a:solidFill>
              <a:latin typeface="Calibri" panose="020F0502020204030204" pitchFamily="34" charset="0"/>
            </a:endParaRP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Revise coordination protocols</a:t>
            </a:r>
          </a:p>
          <a:p>
            <a:pPr fontAlgn="base">
              <a:spcAft>
                <a:spcPts val="800"/>
              </a:spcAft>
              <a:buFont typeface="Arial" panose="020B0604020202020204" pitchFamily="34" charset="0"/>
              <a:buChar char="•"/>
            </a:pPr>
            <a:r>
              <a:rPr lang="en-US" sz="1600" dirty="0">
                <a:solidFill>
                  <a:srgbClr val="000000"/>
                </a:solidFill>
                <a:latin typeface="Calibri" panose="020F0502020204030204" pitchFamily="34" charset="0"/>
              </a:rPr>
              <a:t>Plan follow-up trainings (e.g., on weak areas like communication or evacuation)</a:t>
            </a:r>
          </a:p>
          <a:p>
            <a:endParaRPr lang="en-US" dirty="0"/>
          </a:p>
        </p:txBody>
      </p:sp>
    </p:spTree>
    <p:extLst>
      <p:ext uri="{BB962C8B-B14F-4D97-AF65-F5344CB8AC3E}">
        <p14:creationId xmlns:p14="http://schemas.microsoft.com/office/powerpoint/2010/main" val="543544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7514D35-09BE-FDD4-A668-86BD042CD777}"/>
              </a:ext>
            </a:extLst>
          </p:cNvPr>
          <p:cNvSpPr>
            <a:spLocks noGrp="1"/>
          </p:cNvSpPr>
          <p:nvPr>
            <p:ph idx="1"/>
          </p:nvPr>
        </p:nvSpPr>
        <p:spPr/>
        <p:txBody>
          <a:bodyPr/>
          <a:lstStyle/>
          <a:p>
            <a:pPr algn="ctr"/>
            <a:r>
              <a:rPr lang="nl-BE" dirty="0" err="1"/>
              <a:t>Thanks</a:t>
            </a:r>
            <a:r>
              <a:rPr lang="nl-BE" dirty="0"/>
              <a:t> </a:t>
            </a:r>
            <a:r>
              <a:rPr lang="nl-BE" dirty="0" err="1"/>
              <a:t>for</a:t>
            </a:r>
            <a:r>
              <a:rPr lang="nl-BE" dirty="0"/>
              <a:t> </a:t>
            </a:r>
            <a:r>
              <a:rPr lang="nl-BE" dirty="0" err="1"/>
              <a:t>your</a:t>
            </a:r>
            <a:r>
              <a:rPr lang="nl-BE" dirty="0"/>
              <a:t> attention</a:t>
            </a:r>
          </a:p>
          <a:p>
            <a:endParaRPr lang="nl-BE" dirty="0"/>
          </a:p>
          <a:p>
            <a:endParaRPr lang="nl-BE" dirty="0"/>
          </a:p>
        </p:txBody>
      </p:sp>
      <p:pic>
        <p:nvPicPr>
          <p:cNvPr id="4" name="Afbeelding 3" descr="Flipped: Einde">
            <a:extLst>
              <a:ext uri="{FF2B5EF4-FFF2-40B4-BE49-F238E27FC236}">
                <a16:creationId xmlns:a16="http://schemas.microsoft.com/office/drawing/2014/main" id="{4A9FC1F0-7BCB-B4E4-571A-0CB2E086AF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68137" y="3429000"/>
            <a:ext cx="2463800" cy="1847850"/>
          </a:xfrm>
          <a:prstGeom prst="rect">
            <a:avLst/>
          </a:prstGeom>
          <a:noFill/>
          <a:ln>
            <a:noFill/>
          </a:ln>
        </p:spPr>
      </p:pic>
    </p:spTree>
    <p:extLst>
      <p:ext uri="{BB962C8B-B14F-4D97-AF65-F5344CB8AC3E}">
        <p14:creationId xmlns:p14="http://schemas.microsoft.com/office/powerpoint/2010/main" val="192917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B9A577C8-DD52-67BC-456A-DA8C98504A2B}"/>
              </a:ext>
            </a:extLst>
          </p:cNvPr>
          <p:cNvSpPr>
            <a:spLocks noGrp="1"/>
          </p:cNvSpPr>
          <p:nvPr>
            <p:ph type="title"/>
          </p:nvPr>
        </p:nvSpPr>
        <p:spPr>
          <a:xfrm>
            <a:off x="838200" y="46148"/>
            <a:ext cx="10515600" cy="1325563"/>
          </a:xfrm>
        </p:spPr>
        <p:txBody>
          <a:bodyPr/>
          <a:lstStyle/>
          <a:p>
            <a:r>
              <a:rPr lang="nl-BE" dirty="0"/>
              <a:t>Reference </a:t>
            </a:r>
            <a:r>
              <a:rPr lang="nl-BE" dirty="0" err="1"/>
              <a:t>legal</a:t>
            </a:r>
            <a:r>
              <a:rPr lang="nl-BE" dirty="0"/>
              <a:t> </a:t>
            </a:r>
            <a:r>
              <a:rPr lang="nl-BE" dirty="0" err="1"/>
              <a:t>framework</a:t>
            </a:r>
            <a:r>
              <a:rPr lang="nl-BE" dirty="0"/>
              <a:t>; </a:t>
            </a:r>
            <a:r>
              <a:rPr lang="nl-BE" dirty="0" err="1"/>
              <a:t>current</a:t>
            </a:r>
            <a:r>
              <a:rPr lang="nl-BE" dirty="0"/>
              <a:t> </a:t>
            </a:r>
            <a:r>
              <a:rPr lang="nl-BE" dirty="0" err="1"/>
              <a:t>situation</a:t>
            </a:r>
            <a:endParaRPr lang="nl-BE" dirty="0"/>
          </a:p>
        </p:txBody>
      </p:sp>
      <p:pic>
        <p:nvPicPr>
          <p:cNvPr id="10" name="Tijdelijke aanduiding voor inhoud 9" descr="Afbeelding met tekst, schermopname, software, Computerpictogram&#10;&#10;Automatisch gegenereerde beschrijving">
            <a:extLst>
              <a:ext uri="{FF2B5EF4-FFF2-40B4-BE49-F238E27FC236}">
                <a16:creationId xmlns:a16="http://schemas.microsoft.com/office/drawing/2014/main" id="{85033A85-E646-FCC9-8E14-4DF0557C56F8}"/>
              </a:ext>
            </a:extLst>
          </p:cNvPr>
          <p:cNvPicPr>
            <a:picLocks noGrp="1" noChangeAspect="1"/>
          </p:cNvPicPr>
          <p:nvPr>
            <p:ph idx="1"/>
          </p:nvPr>
        </p:nvPicPr>
        <p:blipFill rotWithShape="1">
          <a:blip r:embed="rId2"/>
          <a:srcRect l="40786" t="28002" r="22466" b="28796"/>
          <a:stretch/>
        </p:blipFill>
        <p:spPr bwMode="auto">
          <a:xfrm>
            <a:off x="2328248" y="1212112"/>
            <a:ext cx="7985533" cy="5280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579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85968-A441-14CD-B421-54C0188E9ABC}"/>
              </a:ext>
            </a:extLst>
          </p:cNvPr>
          <p:cNvSpPr>
            <a:spLocks noGrp="1"/>
          </p:cNvSpPr>
          <p:nvPr>
            <p:ph type="title"/>
          </p:nvPr>
        </p:nvSpPr>
        <p:spPr/>
        <p:txBody>
          <a:bodyPr>
            <a:normAutofit/>
          </a:bodyPr>
          <a:lstStyle/>
          <a:p>
            <a:r>
              <a:rPr lang="en-GB" sz="4800" dirty="0">
                <a:effectLst/>
                <a:latin typeface="Calibri" panose="020F0502020204030204" pitchFamily="34" charset="0"/>
                <a:ea typeface="Arial" panose="020B0604020202020204" pitchFamily="34" charset="0"/>
              </a:rPr>
              <a:t>specific duties based on law 45/2019</a:t>
            </a:r>
            <a:endParaRPr lang="nl-BE" sz="9600" dirty="0"/>
          </a:p>
        </p:txBody>
      </p:sp>
      <p:sp>
        <p:nvSpPr>
          <p:cNvPr id="3" name="Tijdelijke aanduiding voor inhoud 2">
            <a:extLst>
              <a:ext uri="{FF2B5EF4-FFF2-40B4-BE49-F238E27FC236}">
                <a16:creationId xmlns:a16="http://schemas.microsoft.com/office/drawing/2014/main" id="{0A02CE11-F85F-8E3F-2F05-E2E7823D451D}"/>
              </a:ext>
            </a:extLst>
          </p:cNvPr>
          <p:cNvSpPr>
            <a:spLocks noGrp="1"/>
          </p:cNvSpPr>
          <p:nvPr>
            <p:ph idx="1"/>
          </p:nvPr>
        </p:nvSpPr>
        <p:spPr>
          <a:xfrm>
            <a:off x="838200" y="1825625"/>
            <a:ext cx="10515600" cy="4851622"/>
          </a:xfrm>
        </p:spPr>
        <p:txBody>
          <a:bodyPr>
            <a:normAutofit fontScale="92500" lnSpcReduction="20000"/>
          </a:bodyPr>
          <a:lstStyle/>
          <a:p>
            <a:pPr marR="164465" algn="just">
              <a:lnSpc>
                <a:spcPct val="107000"/>
              </a:lnSpc>
              <a:spcAft>
                <a:spcPts val="1200"/>
              </a:spcAft>
            </a:pPr>
            <a:r>
              <a:rPr lang="en-US" sz="2400" dirty="0">
                <a:effectLst/>
                <a:latin typeface="Calibri" panose="020F0502020204030204" pitchFamily="34" charset="0"/>
                <a:ea typeface="Times New Roman" panose="02020603050405020304" pitchFamily="18" charset="0"/>
                <a:cs typeface="Calibri" panose="020F0502020204030204" pitchFamily="34" charset="0"/>
              </a:rPr>
              <a:t>The NCEP clearly states that </a:t>
            </a:r>
            <a:r>
              <a:rPr lang="en-US" sz="2400" i="1" dirty="0">
                <a:effectLst/>
                <a:latin typeface="Calibri" panose="020F0502020204030204" pitchFamily="34" charset="0"/>
                <a:ea typeface="Times New Roman" panose="02020603050405020304" pitchFamily="18" charset="0"/>
                <a:cs typeface="Calibri" panose="020F0502020204030204" pitchFamily="34" charset="0"/>
              </a:rPr>
              <a:t>“i</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t is the responsibility of authorities at </a:t>
            </a:r>
            <a:r>
              <a:rPr lang="en-US" sz="2400" i="1" dirty="0" err="1">
                <a:solidFill>
                  <a:srgbClr val="20221D"/>
                </a:solidFill>
                <a:effectLst/>
                <a:latin typeface="Calibri" panose="020F0502020204030204" pitchFamily="34" charset="0"/>
                <a:ea typeface="Calibri" panose="020F0502020204030204" pitchFamily="34" charset="0"/>
                <a:cs typeface="Calibri" panose="020F0502020204030204" pitchFamily="34" charset="0"/>
              </a:rPr>
              <a:t>Qark</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 Commune and Municipal levels to develop </a:t>
            </a:r>
            <a:r>
              <a:rPr lang="en-US" sz="2400" i="1" u="sng"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contingency plans </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of their own, which all feed into the National Civil Emergency Plan, and the procedures, roles and responsibilities which it describes.”. </a:t>
            </a:r>
          </a:p>
          <a:p>
            <a:pPr marR="164465" algn="just">
              <a:lnSpc>
                <a:spcPct val="107000"/>
              </a:lnSpc>
              <a:spcAft>
                <a:spcPts val="1200"/>
              </a:spcAft>
            </a:pPr>
            <a:r>
              <a:rPr lang="en-US" sz="2400"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Moreover, the NCEP also calls for a more efficient Early Warning System (EWS) by stating that:</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R="164465" algn="just">
              <a:lnSpc>
                <a:spcPct val="107000"/>
              </a:lnSpc>
              <a:spcAft>
                <a:spcPts val="1200"/>
              </a:spcAft>
            </a:pPr>
            <a:r>
              <a:rPr lang="en-US" sz="2400"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It is the responsibility of the Department for Civil Emergency Planning and Response and concerned local authorities, to ensure that all stakeholders are conversant with the local and national early warning systems and necessary contacts and procedures. It is also the responsibility of the civil emergency structures at central level and designated civil emergency officials at </a:t>
            </a:r>
            <a:r>
              <a:rPr lang="en-US" sz="2400" i="1" dirty="0" err="1">
                <a:solidFill>
                  <a:srgbClr val="20221D"/>
                </a:solidFill>
                <a:effectLst/>
                <a:latin typeface="Calibri" panose="020F0502020204030204" pitchFamily="34" charset="0"/>
                <a:ea typeface="Calibri" panose="020F0502020204030204" pitchFamily="34" charset="0"/>
                <a:cs typeface="Calibri" panose="020F0502020204030204" pitchFamily="34" charset="0"/>
              </a:rPr>
              <a:t>Qark</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 Commune and Municipality levels, to ensure that </a:t>
            </a:r>
            <a:r>
              <a:rPr lang="en-US" sz="2400" i="1" u="sng"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timely and appropriate warning messages </a:t>
            </a:r>
            <a:r>
              <a:rPr lang="en-US" sz="2400" i="1" dirty="0">
                <a:solidFill>
                  <a:srgbClr val="20221D"/>
                </a:solidFill>
                <a:effectLst/>
                <a:latin typeface="Calibri" panose="020F0502020204030204" pitchFamily="34" charset="0"/>
                <a:ea typeface="Calibri" panose="020F0502020204030204" pitchFamily="34" charset="0"/>
                <a:cs typeface="Calibri" panose="020F0502020204030204" pitchFamily="34" charset="0"/>
              </a:rPr>
              <a:t>are broadcast to the public and institutions, advising them of the risk and the necessary steps for them to take.”</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76287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0C5D0F-FF3A-CC23-E29E-D5DD56F67D85}"/>
              </a:ext>
            </a:extLst>
          </p:cNvPr>
          <p:cNvSpPr>
            <a:spLocks noGrp="1"/>
          </p:cNvSpPr>
          <p:nvPr>
            <p:ph type="title"/>
          </p:nvPr>
        </p:nvSpPr>
        <p:spPr/>
        <p:txBody>
          <a:bodyPr/>
          <a:lstStyle/>
          <a:p>
            <a:r>
              <a:rPr lang="en-GB" dirty="0">
                <a:effectLst/>
                <a:latin typeface="Calibri" panose="020F0502020204030204" pitchFamily="34" charset="0"/>
                <a:ea typeface="Calibri" panose="020F0502020204030204" pitchFamily="34" charset="0"/>
              </a:rPr>
              <a:t>gap analysis </a:t>
            </a:r>
            <a:r>
              <a:rPr lang="en-GB" sz="1800" dirty="0">
                <a:effectLst/>
                <a:latin typeface="Calibri" panose="020F0502020204030204" pitchFamily="34" charset="0"/>
                <a:ea typeface="Calibri" panose="020F0502020204030204" pitchFamily="34" charset="0"/>
              </a:rPr>
              <a:t>in t</a:t>
            </a:r>
            <a:r>
              <a:rPr lang="en-US" sz="1800" dirty="0">
                <a:solidFill>
                  <a:srgbClr val="000000"/>
                </a:solidFill>
                <a:effectLst/>
                <a:latin typeface="Calibri" panose="020F0502020204030204" pitchFamily="34" charset="0"/>
                <a:ea typeface="Calibri" panose="020F0502020204030204" pitchFamily="34" charset="0"/>
              </a:rPr>
              <a:t>he report </a:t>
            </a:r>
            <a:r>
              <a:rPr lang="en-GB" sz="1800" b="1" dirty="0">
                <a:effectLst/>
                <a:latin typeface="Calibri" panose="020F0502020204030204" pitchFamily="34" charset="0"/>
                <a:ea typeface="Calibri" panose="020F0502020204030204" pitchFamily="34" charset="0"/>
              </a:rPr>
              <a:t>Improving disaster risk and loss information in Albania</a:t>
            </a:r>
            <a:r>
              <a:rPr lang="en-GB" sz="1800" dirty="0">
                <a:solidFill>
                  <a:srgbClr val="000000"/>
                </a:solidFill>
                <a:effectLst/>
                <a:latin typeface="Calibri" panose="020F0502020204030204" pitchFamily="34" charset="0"/>
                <a:ea typeface="Calibri" panose="020F0502020204030204" pitchFamily="34" charset="0"/>
              </a:rPr>
              <a:t> </a:t>
            </a:r>
            <a:r>
              <a:rPr lang="en-US" sz="1800" dirty="0">
                <a:solidFill>
                  <a:srgbClr val="000000"/>
                </a:solidFill>
                <a:effectLst/>
                <a:latin typeface="Calibri" panose="020F0502020204030204" pitchFamily="34" charset="0"/>
                <a:ea typeface="Calibri" panose="020F0502020204030204" pitchFamily="34" charset="0"/>
              </a:rPr>
              <a:t>– 2022 of the World Bank Group</a:t>
            </a:r>
            <a:r>
              <a:rPr lang="en-US" sz="1800" dirty="0">
                <a:effectLst/>
                <a:latin typeface="Calibri" panose="020F0502020204030204" pitchFamily="34" charset="0"/>
                <a:ea typeface="Calibri" panose="020F0502020204030204" pitchFamily="34" charset="0"/>
              </a:rPr>
              <a:t> </a:t>
            </a:r>
            <a:endParaRPr lang="nl-BE" dirty="0"/>
          </a:p>
        </p:txBody>
      </p:sp>
      <p:sp>
        <p:nvSpPr>
          <p:cNvPr id="3" name="Tijdelijke aanduiding voor inhoud 2">
            <a:extLst>
              <a:ext uri="{FF2B5EF4-FFF2-40B4-BE49-F238E27FC236}">
                <a16:creationId xmlns:a16="http://schemas.microsoft.com/office/drawing/2014/main" id="{C49B84A1-1DDC-49D3-C616-6B24DE8E19CB}"/>
              </a:ext>
            </a:extLst>
          </p:cNvPr>
          <p:cNvSpPr>
            <a:spLocks noGrp="1"/>
          </p:cNvSpPr>
          <p:nvPr>
            <p:ph idx="1"/>
          </p:nvPr>
        </p:nvSpPr>
        <p:spPr/>
        <p:txBody>
          <a:bodyPr>
            <a:normAutofit/>
          </a:bodyPr>
          <a:lstStyle/>
          <a:p>
            <a:r>
              <a:rPr lang="en-GB" dirty="0">
                <a:effectLst/>
                <a:latin typeface="Calibri" panose="020F0502020204030204" pitchFamily="34" charset="0"/>
                <a:ea typeface="Calibri" panose="020F0502020204030204" pitchFamily="34" charset="0"/>
              </a:rPr>
              <a:t>local authorities and institutions still face several challenges in meeting their responsibil­ities defined by the Law</a:t>
            </a:r>
          </a:p>
          <a:p>
            <a:pPr lvl="1"/>
            <a:r>
              <a:rPr lang="en-GB" sz="2000" dirty="0">
                <a:effectLst/>
                <a:latin typeface="Calibri" panose="020F0502020204030204" pitchFamily="34" charset="0"/>
                <a:ea typeface="Calibri" panose="020F0502020204030204" pitchFamily="34" charset="0"/>
              </a:rPr>
              <a:t>In data collection process and the maintenance of databases for damage and loss after natural or man-made hazardous events.</a:t>
            </a:r>
            <a:endParaRPr lang="en-GB" sz="2000" dirty="0">
              <a:latin typeface="Calibri" panose="020F0502020204030204" pitchFamily="34" charset="0"/>
              <a:ea typeface="Calibri" panose="020F0502020204030204" pitchFamily="34" charset="0"/>
            </a:endParaRPr>
          </a:p>
          <a:p>
            <a:pPr lvl="1"/>
            <a:r>
              <a:rPr lang="en-GB" sz="2000" dirty="0">
                <a:effectLst/>
                <a:latin typeface="Calibri" panose="020F0502020204030204" pitchFamily="34" charset="0"/>
                <a:ea typeface="Calibri" panose="020F0502020204030204" pitchFamily="34" charset="0"/>
              </a:rPr>
              <a:t>in the risk assessment, </a:t>
            </a:r>
          </a:p>
          <a:p>
            <a:pPr lvl="1"/>
            <a:r>
              <a:rPr lang="en-GB" sz="2000" dirty="0">
                <a:effectLst/>
                <a:latin typeface="Calibri" panose="020F0502020204030204" pitchFamily="34" charset="0"/>
                <a:ea typeface="Calibri" panose="020F0502020204030204" pitchFamily="34" charset="0"/>
              </a:rPr>
              <a:t>in drafting local emergency plans, </a:t>
            </a:r>
          </a:p>
          <a:p>
            <a:pPr lvl="1"/>
            <a:r>
              <a:rPr lang="en-GB" sz="2000" dirty="0">
                <a:effectLst/>
                <a:latin typeface="Calibri" panose="020F0502020204030204" pitchFamily="34" charset="0"/>
                <a:ea typeface="Calibri" panose="020F0502020204030204" pitchFamily="34" charset="0"/>
              </a:rPr>
              <a:t>in the development of investment plans for disaster prevention, protection and reha­bilitation, </a:t>
            </a:r>
          </a:p>
          <a:p>
            <a:pPr lvl="1"/>
            <a:r>
              <a:rPr lang="en-GB" sz="2000" dirty="0">
                <a:effectLst/>
                <a:latin typeface="Calibri" panose="020F0502020204030204" pitchFamily="34" charset="0"/>
                <a:ea typeface="Calibri" panose="020F0502020204030204" pitchFamily="34" charset="0"/>
              </a:rPr>
              <a:t>in managing monitoring and early-warning systems and similar. </a:t>
            </a:r>
          </a:p>
          <a:p>
            <a:pPr lvl="1"/>
            <a:r>
              <a:rPr lang="en-GB" sz="2000" dirty="0">
                <a:effectLst/>
                <a:latin typeface="Calibri" panose="020F0502020204030204" pitchFamily="34" charset="0"/>
                <a:ea typeface="Calibri" panose="020F0502020204030204" pitchFamily="34" charset="0"/>
                <a:cs typeface="Calibri" panose="020F0502020204030204" pitchFamily="34" charset="0"/>
              </a:rPr>
              <a:t>In providing risk and loss related data to the National Civil Protection Agency (AKMC), who shall establish and operate the National Disaster Losses Database. According to the Law, risk and disaster loss data shall exist at three levels - municipalities, prefectures, ministries and central institutions - and shall be managed on a national level by AKMC.</a:t>
            </a:r>
            <a:endParaRPr lang="nl-BE"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dirty="0"/>
          </a:p>
        </p:txBody>
      </p:sp>
    </p:spTree>
    <p:extLst>
      <p:ext uri="{BB962C8B-B14F-4D97-AF65-F5344CB8AC3E}">
        <p14:creationId xmlns:p14="http://schemas.microsoft.com/office/powerpoint/2010/main" val="54389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8" dur="500"/>
                                        <p:tgtEl>
                                          <p:spTgt spid="3">
                                            <p:txEl>
                                              <p:pRg st="1" end="1"/>
                                            </p:txEl>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3">
                                            <p:txEl>
                                              <p:pRg st="4" end="4"/>
                                            </p:txEl>
                                          </p:spTgt>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8" dur="500"/>
                                        <p:tgtEl>
                                          <p:spTgt spid="3">
                                            <p:txEl>
                                              <p:pRg st="5" end="5"/>
                                            </p:txEl>
                                          </p:spTgt>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50FE40-7F27-535F-BFAB-E98096320B82}"/>
              </a:ext>
            </a:extLst>
          </p:cNvPr>
          <p:cNvSpPr>
            <a:spLocks noGrp="1"/>
          </p:cNvSpPr>
          <p:nvPr>
            <p:ph type="title"/>
          </p:nvPr>
        </p:nvSpPr>
        <p:spPr/>
        <p:txBody>
          <a:bodyPr/>
          <a:lstStyle/>
          <a:p>
            <a:endParaRPr lang="nl-BE"/>
          </a:p>
        </p:txBody>
      </p:sp>
      <p:sp>
        <p:nvSpPr>
          <p:cNvPr id="6" name="Tijdelijke aanduiding voor inhoud 5">
            <a:extLst>
              <a:ext uri="{FF2B5EF4-FFF2-40B4-BE49-F238E27FC236}">
                <a16:creationId xmlns:a16="http://schemas.microsoft.com/office/drawing/2014/main" id="{1473B991-9142-54EB-6C3E-B1743EFB3CB1}"/>
              </a:ext>
            </a:extLst>
          </p:cNvPr>
          <p:cNvSpPr>
            <a:spLocks noGrp="1"/>
          </p:cNvSpPr>
          <p:nvPr>
            <p:ph idx="1"/>
          </p:nvPr>
        </p:nvSpPr>
        <p:spPr/>
        <p:txBody>
          <a:bodyPr/>
          <a:lstStyle/>
          <a:p>
            <a:endParaRPr lang="nl-BE"/>
          </a:p>
        </p:txBody>
      </p:sp>
      <p:pic>
        <p:nvPicPr>
          <p:cNvPr id="7" name="Afbeelding 6" descr="Afbeelding met tekst, schermopname, software, Computerpictogram&#10;&#10;Automatisch gegenereerde beschrijving">
            <a:extLst>
              <a:ext uri="{FF2B5EF4-FFF2-40B4-BE49-F238E27FC236}">
                <a16:creationId xmlns:a16="http://schemas.microsoft.com/office/drawing/2014/main" id="{E294B013-2ACE-612A-0A77-035C2CE63355}"/>
              </a:ext>
            </a:extLst>
          </p:cNvPr>
          <p:cNvPicPr>
            <a:picLocks noChangeAspect="1"/>
          </p:cNvPicPr>
          <p:nvPr/>
        </p:nvPicPr>
        <p:blipFill rotWithShape="1">
          <a:blip r:embed="rId2"/>
          <a:srcRect l="39444" t="34720" r="18926" b="25320"/>
          <a:stretch/>
        </p:blipFill>
        <p:spPr bwMode="auto">
          <a:xfrm>
            <a:off x="814991" y="681037"/>
            <a:ext cx="10370323" cy="55994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2930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544E1-F4C1-F237-AB0A-EE2528B6348C}"/>
              </a:ext>
            </a:extLst>
          </p:cNvPr>
          <p:cNvSpPr>
            <a:spLocks noGrp="1"/>
          </p:cNvSpPr>
          <p:nvPr>
            <p:ph type="title"/>
          </p:nvPr>
        </p:nvSpPr>
        <p:spPr>
          <a:xfrm>
            <a:off x="200247" y="129924"/>
            <a:ext cx="10515600" cy="1325563"/>
          </a:xfrm>
        </p:spPr>
        <p:txBody>
          <a:bodyPr>
            <a:normAutofit/>
          </a:bodyPr>
          <a:lstStyle/>
          <a:p>
            <a:r>
              <a:rPr lang="en-GB" sz="4400" b="1" dirty="0">
                <a:effectLst/>
                <a:latin typeface="Calibri" panose="020F0502020204030204" pitchFamily="34" charset="0"/>
                <a:ea typeface="Calibri" panose="020F0502020204030204" pitchFamily="34" charset="0"/>
                <a:cs typeface="Times New Roman" panose="02020603050405020304" pitchFamily="18" charset="0"/>
              </a:rPr>
              <a:t>Summary of flood risk analysis</a:t>
            </a:r>
            <a:br>
              <a:rPr lang="nl-BE" dirty="0"/>
            </a:br>
            <a:endParaRPr lang="nl-BE" dirty="0"/>
          </a:p>
        </p:txBody>
      </p:sp>
      <p:pic>
        <p:nvPicPr>
          <p:cNvPr id="5" name="Afbeelding 4" descr="Afbeelding met tekst, kaart, schermopname, Multimediasoftware&#10;&#10;Automatisch gegenereerde beschrijving">
            <a:extLst>
              <a:ext uri="{FF2B5EF4-FFF2-40B4-BE49-F238E27FC236}">
                <a16:creationId xmlns:a16="http://schemas.microsoft.com/office/drawing/2014/main" id="{AE45E891-7CDA-7561-FBC9-5AE53E80C18D}"/>
              </a:ext>
            </a:extLst>
          </p:cNvPr>
          <p:cNvPicPr>
            <a:picLocks noChangeAspect="1"/>
          </p:cNvPicPr>
          <p:nvPr/>
        </p:nvPicPr>
        <p:blipFill rotWithShape="1">
          <a:blip r:embed="rId2"/>
          <a:srcRect l="35760" t="10047" r="34677" b="17665"/>
          <a:stretch/>
        </p:blipFill>
        <p:spPr bwMode="auto">
          <a:xfrm>
            <a:off x="8028356" y="129924"/>
            <a:ext cx="4067175" cy="6215380"/>
          </a:xfrm>
          <a:prstGeom prst="rect">
            <a:avLst/>
          </a:prstGeom>
          <a:ln>
            <a:noFill/>
          </a:ln>
          <a:extLst>
            <a:ext uri="{53640926-AAD7-44D8-BBD7-CCE9431645EC}">
              <a14:shadowObscured xmlns:a14="http://schemas.microsoft.com/office/drawing/2010/main"/>
            </a:ext>
          </a:extLst>
        </p:spPr>
      </p:pic>
      <p:sp>
        <p:nvSpPr>
          <p:cNvPr id="11" name="Tekstvak 10">
            <a:extLst>
              <a:ext uri="{FF2B5EF4-FFF2-40B4-BE49-F238E27FC236}">
                <a16:creationId xmlns:a16="http://schemas.microsoft.com/office/drawing/2014/main" id="{2844A2BE-6F07-5995-1F67-08D40681A33B}"/>
              </a:ext>
            </a:extLst>
          </p:cNvPr>
          <p:cNvSpPr txBox="1"/>
          <p:nvPr/>
        </p:nvSpPr>
        <p:spPr>
          <a:xfrm>
            <a:off x="754912" y="853440"/>
            <a:ext cx="6124352" cy="6093912"/>
          </a:xfrm>
          <a:prstGeom prst="rect">
            <a:avLst/>
          </a:prstGeom>
          <a:noFill/>
        </p:spPr>
        <p:txBody>
          <a:bodyPr wrap="square">
            <a:spAutoFit/>
          </a:bodyPr>
          <a:lstStyle/>
          <a:p>
            <a:pPr marR="11430" algn="just">
              <a:lnSpc>
                <a:spcPct val="103000"/>
              </a:lnSpc>
              <a:spcBef>
                <a:spcPts val="570"/>
              </a:spcBef>
              <a:spcAft>
                <a:spcPts val="6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It is generally a relatively small area that regularly floods - up to 10 times a year - causing economic damage to the affected families. Due</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to</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pipe</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blockages</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and</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limited</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capacity</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of</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existing</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sewer</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network,</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surface</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flows</a:t>
            </a:r>
            <a:r>
              <a:rPr lang="en-US" sz="24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which</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cannot enter the network collect in the lower lying areas of the city, these being:</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95"/>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area</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south</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of</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Park</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11</a:t>
            </a:r>
            <a:r>
              <a:rPr lang="en-US" sz="24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2400" spc="-10" dirty="0" err="1">
                <a:effectLst/>
                <a:latin typeface="Calibri" panose="020F0502020204030204" pitchFamily="34" charset="0"/>
                <a:ea typeface="Calibri" panose="020F0502020204030204" pitchFamily="34" charset="0"/>
                <a:cs typeface="Times New Roman" panose="02020603050405020304" pitchFamily="18" charset="0"/>
              </a:rPr>
              <a:t>Janari</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75"/>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along</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Rruga</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Kosova</a:t>
            </a:r>
            <a:r>
              <a:rPr lang="en-US" sz="24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near</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high</a:t>
            </a:r>
            <a:r>
              <a:rPr lang="en-US" sz="24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2400" spc="-10" dirty="0">
                <a:effectLst/>
                <a:latin typeface="Calibri" panose="020F0502020204030204" pitchFamily="34" charset="0"/>
                <a:ea typeface="Calibri" panose="020F0502020204030204" pitchFamily="34" charset="0"/>
                <a:cs typeface="Times New Roman" panose="02020603050405020304" pitchFamily="18" charset="0"/>
              </a:rPr>
              <a:t>school</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Bef>
                <a:spcPts val="675"/>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around</a:t>
            </a:r>
            <a:r>
              <a:rPr lang="en-US" sz="24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Apartment</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“11.2</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Ha”</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(off</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Rruga</a:t>
            </a:r>
            <a:r>
              <a:rPr lang="en-US" sz="2400" spc="-5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Franz</a:t>
            </a:r>
            <a:r>
              <a:rPr lang="en-US" sz="24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Josef</a:t>
            </a:r>
            <a:r>
              <a:rPr lang="en-US" sz="24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2400" spc="-10" dirty="0">
                <a:effectLst/>
                <a:latin typeface="Calibri" panose="020F0502020204030204" pitchFamily="34" charset="0"/>
                <a:ea typeface="Calibri" panose="020F0502020204030204" pitchFamily="34" charset="0"/>
                <a:cs typeface="Times New Roman" panose="02020603050405020304" pitchFamily="18" charset="0"/>
              </a:rPr>
              <a:t>Strauss),</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Bef>
                <a:spcPts val="675"/>
              </a:spcBef>
              <a:spcAft>
                <a:spcPts val="60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in</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Varosh</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Calibri" panose="020F0502020204030204" pitchFamily="34" charset="0"/>
                <a:ea typeface="Calibri" panose="020F0502020204030204" pitchFamily="34" charset="0"/>
                <a:cs typeface="Times New Roman" panose="02020603050405020304" pitchFamily="18" charset="0"/>
              </a:rPr>
              <a:t>Gurra</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(located</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immediately</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opposite</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a:t>
            </a:r>
            <a:r>
              <a:rPr lang="en-US" sz="24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intersection</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with</a:t>
            </a:r>
            <a:r>
              <a:rPr lang="en-US" sz="2400" spc="-6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the</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new</a:t>
            </a:r>
            <a:r>
              <a:rPr lang="en-US" sz="2400" spc="-65" dirty="0">
                <a:effectLst/>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hospital</a:t>
            </a:r>
            <a:r>
              <a:rPr lang="en-US" sz="24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2400" spc="-10" dirty="0">
                <a:effectLst/>
                <a:latin typeface="Calibri" panose="020F0502020204030204" pitchFamily="34" charset="0"/>
                <a:ea typeface="Calibri" panose="020F0502020204030204" pitchFamily="34" charset="0"/>
                <a:cs typeface="Times New Roman" panose="02020603050405020304" pitchFamily="18" charset="0"/>
              </a:rPr>
              <a:t>road)</a:t>
            </a:r>
            <a:endParaRPr lang="nl-BE"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979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D43AAE-39C1-0166-2FC4-1334D97C0D60}"/>
              </a:ext>
            </a:extLst>
          </p:cNvPr>
          <p:cNvSpPr>
            <a:spLocks noGrp="1"/>
          </p:cNvSpPr>
          <p:nvPr>
            <p:ph type="title"/>
          </p:nvPr>
        </p:nvSpPr>
        <p:spPr/>
        <p:txBody>
          <a:bodyPr/>
          <a:lstStyle/>
          <a:p>
            <a:r>
              <a:rPr lang="en-GB" sz="4400" b="1" dirty="0">
                <a:effectLst/>
                <a:latin typeface="Calibri" panose="020F0502020204030204" pitchFamily="34" charset="0"/>
                <a:ea typeface="Calibri" panose="020F0502020204030204" pitchFamily="34" charset="0"/>
                <a:cs typeface="Times New Roman" panose="02020603050405020304" pitchFamily="18" charset="0"/>
              </a:rPr>
              <a:t>Summary of flood risk analysis</a:t>
            </a:r>
            <a:br>
              <a:rPr lang="nl-BE" sz="4400" dirty="0">
                <a:effectLst/>
                <a:latin typeface="Calibri" panose="020F0502020204030204" pitchFamily="34" charset="0"/>
                <a:ea typeface="Calibri" panose="020F0502020204030204" pitchFamily="34" charset="0"/>
                <a:cs typeface="Times New Roman" panose="02020603050405020304" pitchFamily="18" charset="0"/>
              </a:rPr>
            </a:br>
            <a:endParaRPr lang="nl-BE" dirty="0"/>
          </a:p>
        </p:txBody>
      </p:sp>
      <p:sp>
        <p:nvSpPr>
          <p:cNvPr id="3" name="Tijdelijke aanduiding voor inhoud 2">
            <a:extLst>
              <a:ext uri="{FF2B5EF4-FFF2-40B4-BE49-F238E27FC236}">
                <a16:creationId xmlns:a16="http://schemas.microsoft.com/office/drawing/2014/main" id="{1A982DEA-AE64-1DFC-432D-098101A64018}"/>
              </a:ext>
            </a:extLst>
          </p:cNvPr>
          <p:cNvSpPr>
            <a:spLocks noGrp="1"/>
          </p:cNvSpPr>
          <p:nvPr>
            <p:ph idx="1"/>
          </p:nvPr>
        </p:nvSpPr>
        <p:spPr>
          <a:xfrm>
            <a:off x="838200" y="1825624"/>
            <a:ext cx="10515600" cy="4798459"/>
          </a:xfrm>
        </p:spPr>
        <p:txBody>
          <a:bodyPr>
            <a:normAutofit fontScale="92500"/>
          </a:bodyPr>
          <a:lstStyle/>
          <a:p>
            <a:pPr marL="342900" lvl="0" indent="-342900">
              <a:spcBef>
                <a:spcPts val="660"/>
              </a:spcBef>
              <a:spcAft>
                <a:spcPts val="60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Affected</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more</a:t>
            </a:r>
            <a:r>
              <a:rPr lang="en-US" sz="36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than</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10</a:t>
            </a:r>
            <a:r>
              <a:rPr lang="en-US" sz="36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times</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a</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year</a:t>
            </a:r>
            <a:r>
              <a:rPr lang="en-US" sz="36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by</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floods,</a:t>
            </a:r>
            <a:r>
              <a:rPr lang="en-US" sz="36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with</a:t>
            </a:r>
            <a:r>
              <a:rPr lang="en-US" sz="3600" spc="-7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the</a:t>
            </a:r>
            <a:r>
              <a:rPr lang="en-US" sz="3600" spc="-7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duration of flooding exceeding 24 hours 93% of the time, and not less than 6 hours.</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nl-B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95"/>
              </a:spcBef>
              <a:spcAft>
                <a:spcPts val="60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The</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depth</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of</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flooding</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on</a:t>
            </a:r>
            <a:r>
              <a:rPr lang="en-US" sz="36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each</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occasion</a:t>
            </a:r>
            <a:r>
              <a:rPr lang="en-US" sz="36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was</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over</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50cm</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36%</a:t>
            </a:r>
            <a:r>
              <a:rPr lang="en-US" sz="36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of</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the</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time,</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and</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not</a:t>
            </a:r>
            <a:r>
              <a:rPr lang="en-US" sz="3600" spc="-4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less</a:t>
            </a:r>
            <a:r>
              <a:rPr lang="en-US" sz="3600" spc="-50" dirty="0">
                <a:effectLst/>
                <a:latin typeface="Calibri" panose="020F0502020204030204" pitchFamily="34" charset="0"/>
                <a:ea typeface="Calibri" panose="020F0502020204030204" pitchFamily="34" charset="0"/>
                <a:cs typeface="Times New Roman" panose="02020603050405020304" pitchFamily="18" charset="0"/>
              </a:rPr>
              <a:t> </a:t>
            </a:r>
            <a:r>
              <a:rPr lang="en-US" sz="3600" dirty="0">
                <a:effectLst/>
                <a:latin typeface="Calibri" panose="020F0502020204030204" pitchFamily="34" charset="0"/>
                <a:ea typeface="Calibri" panose="020F0502020204030204" pitchFamily="34" charset="0"/>
                <a:cs typeface="Times New Roman" panose="02020603050405020304" pitchFamily="18" charset="0"/>
              </a:rPr>
              <a:t>than</a:t>
            </a:r>
            <a:r>
              <a:rPr lang="en-US" sz="3600" spc="-45" dirty="0">
                <a:effectLst/>
                <a:latin typeface="Calibri" panose="020F0502020204030204" pitchFamily="34" charset="0"/>
                <a:ea typeface="Calibri" panose="020F0502020204030204" pitchFamily="34" charset="0"/>
                <a:cs typeface="Times New Roman" panose="02020603050405020304" pitchFamily="18" charset="0"/>
              </a:rPr>
              <a:t> </a:t>
            </a:r>
            <a:r>
              <a:rPr lang="en-US" sz="3600" spc="-20" dirty="0">
                <a:effectLst/>
                <a:latin typeface="Calibri" panose="020F0502020204030204" pitchFamily="34" charset="0"/>
                <a:ea typeface="Calibri" panose="020F0502020204030204" pitchFamily="34" charset="0"/>
                <a:cs typeface="Times New Roman" panose="02020603050405020304" pitchFamily="18" charset="0"/>
              </a:rPr>
              <a:t>20cm.</a:t>
            </a:r>
            <a:br>
              <a:rPr lang="en-US" sz="3600" spc="-20" dirty="0">
                <a:effectLst/>
                <a:latin typeface="Calibri" panose="020F0502020204030204" pitchFamily="34" charset="0"/>
                <a:ea typeface="Calibri" panose="020F0502020204030204" pitchFamily="34" charset="0"/>
                <a:cs typeface="Times New Roman" panose="02020603050405020304" pitchFamily="18" charset="0"/>
              </a:rPr>
            </a:br>
            <a:endParaRPr lang="nl-BE" sz="3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60"/>
              </a:spcBef>
              <a:spcAft>
                <a:spcPts val="600"/>
              </a:spcAft>
              <a:buFont typeface="Symbol" panose="05050102010706020507" pitchFamily="18" charset="2"/>
              <a:buChar char=""/>
            </a:pPr>
            <a:r>
              <a:rPr lang="en-US" sz="3600" dirty="0">
                <a:effectLst/>
                <a:latin typeface="Calibri" panose="020F0502020204030204" pitchFamily="34" charset="0"/>
                <a:ea typeface="Calibri" panose="020F0502020204030204" pitchFamily="34" charset="0"/>
                <a:cs typeface="Times New Roman" panose="02020603050405020304" pitchFamily="18" charset="0"/>
              </a:rPr>
              <a:t>The source of the flood was approximately equally divided between roads, nearby drains and manhole surcharging.</a:t>
            </a:r>
            <a:endParaRPr lang="nl-BE"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nl-BE" sz="3600" dirty="0"/>
          </a:p>
        </p:txBody>
      </p:sp>
    </p:spTree>
    <p:extLst>
      <p:ext uri="{BB962C8B-B14F-4D97-AF65-F5344CB8AC3E}">
        <p14:creationId xmlns:p14="http://schemas.microsoft.com/office/powerpoint/2010/main" val="97518419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915</TotalTime>
  <Words>2541</Words>
  <Application>Microsoft Macintosh PowerPoint</Application>
  <PresentationFormat>Widescreen</PresentationFormat>
  <Paragraphs>181</Paragraphs>
  <Slides>34</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Aptos Display</vt:lpstr>
      <vt:lpstr>Arial</vt:lpstr>
      <vt:lpstr>Calibri</vt:lpstr>
      <vt:lpstr>Calibri Light</vt:lpstr>
      <vt:lpstr>Google Sans</vt:lpstr>
      <vt:lpstr>Noto Sans Symbols</vt:lpstr>
      <vt:lpstr>Poppins</vt:lpstr>
      <vt:lpstr>Symbol</vt:lpstr>
      <vt:lpstr>Times New Roman</vt:lpstr>
      <vt:lpstr>Kantoorthema</vt:lpstr>
      <vt:lpstr>Consulting Services for  Disaster Risk Management in Lezha  Presentation Local Emergency Plan &amp; Cost Recovery Mechanism   27 December 2024</vt:lpstr>
      <vt:lpstr>Local Emergency Plan?</vt:lpstr>
      <vt:lpstr>Disaster Risk Management (DRM) = disaster management cycle  4 stages of emergency response planning</vt:lpstr>
      <vt:lpstr>Reference legal framework; current situation</vt:lpstr>
      <vt:lpstr>specific duties based on law 45/2019</vt:lpstr>
      <vt:lpstr>gap analysis in the report Improving disaster risk and loss information in Albania – 2022 of the World Bank Group </vt:lpstr>
      <vt:lpstr>PowerPoint Presentation</vt:lpstr>
      <vt:lpstr>Summary of flood risk analysis </vt:lpstr>
      <vt:lpstr>Summary of flood risk analysis </vt:lpstr>
      <vt:lpstr>The Municipal Infrastructure V Project :comprehensive revision for the entire stormwater and wastewater infrastructure. </vt:lpstr>
      <vt:lpstr>Residual Flood Risk </vt:lpstr>
      <vt:lpstr>Residual Flood Risk</vt:lpstr>
      <vt:lpstr>Residual Flood Risk : focus of a civil protection plan  </vt:lpstr>
      <vt:lpstr>Early warning</vt:lpstr>
      <vt:lpstr>Early warning</vt:lpstr>
      <vt:lpstr>Problems encountered</vt:lpstr>
      <vt:lpstr>Points of improvement</vt:lpstr>
      <vt:lpstr>Points of improvement</vt:lpstr>
      <vt:lpstr>Points of improvement</vt:lpstr>
      <vt:lpstr>OPERATIONAL PHASES: emergency respond scheme </vt:lpstr>
      <vt:lpstr>PowerPoint Presentation</vt:lpstr>
      <vt:lpstr>Territorial assessment teams</vt:lpstr>
      <vt:lpstr>Respond scheme in case of flooding alert</vt:lpstr>
      <vt:lpstr>Flood resistance approach</vt:lpstr>
      <vt:lpstr>Action Plan for DRM cost recovery in Lezha: Estimated Budget for DRM Action Plan (2025-2027) . </vt:lpstr>
      <vt:lpstr>Action Plan for DRM cost recovery in Lezha: Estimated Budget for DRM Action Plan (2025-2027)</vt:lpstr>
      <vt:lpstr>Investment in DRM</vt:lpstr>
      <vt:lpstr>Documents delivered to Lezha municipality</vt:lpstr>
      <vt:lpstr>Simulation exercises; scenario</vt:lpstr>
      <vt:lpstr>Select the Simulation Type</vt:lpstr>
      <vt:lpstr>During simulation; Special Situation Inject Cards; exemple 1</vt:lpstr>
      <vt:lpstr>PowerPoint Presentation</vt:lpstr>
      <vt:lpstr>Lessons learned..stepwards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Consulting Services for  Disaster Risk Management in Lezha  Presentation Local Emergency Plan &amp; Cost Recovery Mechanism   27 December 2024</dc:title>
  <dc:creator>Marc Vandersmissen</dc:creator>
  <cp:lastModifiedBy>Ul Rotto</cp:lastModifiedBy>
  <cp:revision>33</cp:revision>
  <cp:lastPrinted>2025-01-03T10:54:11Z</cp:lastPrinted>
  <dcterms:created xsi:type="dcterms:W3CDTF">2024-12-24T08:00:58Z</dcterms:created>
  <dcterms:modified xsi:type="dcterms:W3CDTF">2025-05-25T18:46:00Z</dcterms:modified>
</cp:coreProperties>
</file>