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0"/>
  </p:notesMasterIdLst>
  <p:sldIdLst>
    <p:sldId id="307" r:id="rId2"/>
    <p:sldId id="308" r:id="rId3"/>
    <p:sldId id="311" r:id="rId4"/>
    <p:sldId id="312" r:id="rId5"/>
    <p:sldId id="314" r:id="rId6"/>
    <p:sldId id="315" r:id="rId7"/>
    <p:sldId id="313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8" r:id="rId19"/>
    <p:sldId id="329" r:id="rId20"/>
    <p:sldId id="330" r:id="rId21"/>
    <p:sldId id="331" r:id="rId22"/>
    <p:sldId id="333" r:id="rId23"/>
    <p:sldId id="334" r:id="rId24"/>
    <p:sldId id="335" r:id="rId25"/>
    <p:sldId id="336" r:id="rId26"/>
    <p:sldId id="337" r:id="rId27"/>
    <p:sldId id="338" r:id="rId28"/>
    <p:sldId id="339" r:id="rId29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D0170-96EA-4CBE-990C-6356B51F9BAA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C4D89-9637-4676-967E-26AF1E28DA4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2213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sz="1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3E53E-E442-4538-B635-776FCE76CD48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916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F57F2-9455-618A-5B1B-2237CF391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9B040FF-0D45-A538-F2BA-11C719B83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9F9DB6-E754-6B25-5759-3C345505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83493C-DE53-C588-CCD8-738F8599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5C1D1A-8B79-28C7-D45D-955F8B87B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7233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D57FD-6F8B-3CC4-4CE3-7DE08AED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5A07CAC-9602-7CED-F988-7545044BD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4551EB-A0A8-2844-482C-23762A7D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A03612-445A-0856-A397-1CB91ACC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D60D5F-AC64-564F-B91F-F4F9D82E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686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9251294-F53B-7F04-4252-C95B849FD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ABBD3C-B8A1-4C10-3B0F-28782043C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1118D4-A051-75F0-A730-9C15B307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B2CD94-1BB3-0BA7-B654-B53B70DD3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44FAE9-F452-0187-1CDD-30852672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300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B44AA-7890-F5A6-358F-4AEC71380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328196-1F3E-F05E-5E20-26C9B0BC7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BD2FFE-E1B8-EFB8-AB73-4352C4BE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733A01-29F5-3F8E-C092-43414165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F81104-A4A6-39E4-E3BE-48DD61FC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094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27361-5803-6496-8BA9-D761FE66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3BBFCD-BC37-B3B4-2FAB-9318E5990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01EDC0-5F70-E55B-3525-8BE0ABE6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B9FEC0-17C8-C76B-F24D-77E152B3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40529-56D3-2124-CC7A-59D64E22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096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AB1B10-7E6C-89B4-40C8-E4CE842BE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1B78CE-83BA-89CE-EF0A-D964A82B6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478EE2-4A3A-7816-76AA-7DF100097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8B8389-85E3-7A08-3782-FEB87AFC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0ABEB6-D183-6E3A-226C-191A5F79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F15EA3-C8D2-0011-3FBB-990AEDE4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345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86634-E4EE-B4B8-F9A6-8E5B96147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78D35B-5620-06B1-990C-B8C8FE137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389893C-7B83-F037-4CC3-C50A36F94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FFE39E1-7A82-9828-26A1-ECBE1FA6C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B90A39-42F2-0691-D97C-50E5DE71A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877772E-9DAE-3AE9-363A-082FB0AFB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4680D74-2FCF-154C-D77C-8273CD50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E18A839-56AD-AB18-4468-76614190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51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FB438-3705-E432-1CD6-046C2487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1128208-50FA-EA8C-8FE8-0D2EF11CF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ACAFEA1-BC21-3135-ABD0-B3D63B86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84F68F-F7CD-C6B3-64FE-7019C0F6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43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369B9D0-2805-D4B8-4587-36E774A8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221FDA-BCEF-B180-A6C0-9F26C484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7B6663-9FEB-9149-3E9A-5A386BB3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846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A09CCA-3759-C32E-24AB-301A6B13C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F8CC5C-E631-AE77-7E79-685B79B92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A7AB432-1D26-F54D-D798-A6155E493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10FD32-DDDB-D099-99CE-CCE46422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919EA3-1FF9-F7B9-9A07-9C5BF452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A850574-BDE7-F6DB-DF5A-BE3694D0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251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D9875-0548-B33A-9694-33FEFF05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7968C7E-E639-5E88-0BED-9080860F5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BDA425-A329-3F16-5023-01F82455F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239B2D-9419-A7A4-EC1D-7549CEA3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C21E598-DFE1-C3F3-D33B-6A2A75A6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FF971D1-4385-DDB7-79FC-FF985996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257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6FC7B9A-8B69-CAEC-82A3-59A2F269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2D175F-F86D-0518-C2D7-80242CC1D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EF0F4D-71B9-D90A-68A3-CDBB95780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AB4D20-4DDC-45C8-8C2A-B92341A26438}" type="datetimeFigureOut">
              <a:rPr lang="nl-BE" smtClean="0"/>
              <a:t>26/12/2024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91D2D8-0D04-D375-7B43-8F91276B1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F5E3C7-E416-412D-731C-CA8E04A4B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A838D8-3E2D-499C-B98A-2DDE783CA1D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231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9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661048"/>
            <a:ext cx="9144000" cy="3196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6516" y="716554"/>
            <a:ext cx="7772400" cy="391185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b="1" cap="small" dirty="0" err="1"/>
              <a:t>Shërbime</a:t>
            </a:r>
            <a:r>
              <a:rPr lang="en-US" sz="2000" b="1" cap="small" dirty="0"/>
              <a:t> </a:t>
            </a:r>
            <a:r>
              <a:rPr lang="en-US" sz="2000" b="1" cap="small" dirty="0" err="1"/>
              <a:t>Konsulence</a:t>
            </a:r>
            <a:r>
              <a:rPr lang="en-US" sz="2000" b="1" cap="small" dirty="0"/>
              <a:t> </a:t>
            </a:r>
            <a:r>
              <a:rPr lang="en-US" sz="2000" b="1" cap="small" dirty="0" err="1"/>
              <a:t>për</a:t>
            </a:r>
            <a:br>
              <a:rPr lang="en-US" sz="2000" b="1" cap="small" dirty="0"/>
            </a:br>
            <a:r>
              <a:rPr lang="en-US" sz="2000" b="1" cap="small" dirty="0"/>
              <a:t> </a:t>
            </a:r>
            <a:r>
              <a:rPr lang="en-US" sz="2000" b="1" cap="small" dirty="0" err="1"/>
              <a:t>Menaxhimin</a:t>
            </a:r>
            <a:r>
              <a:rPr lang="en-US" sz="2000" b="1" cap="small" dirty="0"/>
              <a:t> e </a:t>
            </a:r>
            <a:r>
              <a:rPr lang="en-US" sz="2000" b="1" cap="small" dirty="0" err="1"/>
              <a:t>Rrezikut</a:t>
            </a:r>
            <a:r>
              <a:rPr lang="en-US" sz="2000" b="1" cap="small" dirty="0"/>
              <a:t> </a:t>
            </a:r>
            <a:r>
              <a:rPr lang="en-US" sz="2000" b="1" cap="small" dirty="0" err="1"/>
              <a:t>nga</a:t>
            </a:r>
            <a:r>
              <a:rPr lang="en-US" sz="2000" b="1" cap="small" dirty="0"/>
              <a:t> </a:t>
            </a:r>
            <a:r>
              <a:rPr lang="en-US" sz="2000" b="1" cap="small" dirty="0" err="1"/>
              <a:t>Fatkeqësitë</a:t>
            </a:r>
            <a:r>
              <a:rPr lang="en-US" sz="2000" b="1" cap="small" dirty="0"/>
              <a:t> </a:t>
            </a:r>
            <a:r>
              <a:rPr lang="en-US" sz="2000" b="1" cap="small" dirty="0" err="1"/>
              <a:t>në</a:t>
            </a:r>
            <a:r>
              <a:rPr lang="en-US" sz="2000" b="1" cap="small" dirty="0"/>
              <a:t> </a:t>
            </a:r>
            <a:r>
              <a:rPr lang="en-US" sz="2000" b="1" cap="small" dirty="0" err="1"/>
              <a:t>Lezhë</a:t>
            </a:r>
            <a:br>
              <a:rPr lang="en-US" sz="1800" cap="small" dirty="0"/>
            </a:br>
            <a:br>
              <a:rPr lang="en-US" sz="1800" cap="small" dirty="0"/>
            </a:br>
            <a:r>
              <a:rPr lang="en-US" sz="2200" b="1" cap="small" dirty="0" err="1"/>
              <a:t>Prezantim</a:t>
            </a:r>
            <a:br>
              <a:rPr lang="en-US" sz="1800" b="1" cap="small" dirty="0"/>
            </a:b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Plani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Vendor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Emergjencave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&amp;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Mekanizmi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Rikuperimit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të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Kostos</a:t>
            </a:r>
            <a:br>
              <a:rPr lang="en-US" sz="2200" b="1" cap="small" dirty="0"/>
            </a:br>
            <a:br>
              <a:rPr lang="en-US" sz="2200" b="1" cap="small" dirty="0"/>
            </a:br>
            <a:r>
              <a:rPr lang="en-US" sz="2800" cap="small" dirty="0"/>
              <a:t>27 </a:t>
            </a:r>
            <a:r>
              <a:rPr lang="en-US" sz="2800" cap="small" dirty="0" err="1"/>
              <a:t>dhjetor</a:t>
            </a:r>
            <a:r>
              <a:rPr lang="en-US" sz="2800" cap="small" dirty="0"/>
              <a:t> 2024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1E7D-550D-43BC-94B9-8E2476339CD2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1963121259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615EE6E7-ED5A-08E5-E2B0-A2F263E55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361" y="229502"/>
            <a:ext cx="9316174" cy="181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17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F8FE3-3FA4-5644-38BB-14FD3852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Projekti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Infrastrukturës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Bashkiake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V: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rishikim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gjithëpërfshirës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gjithë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infrastrukturën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ujërave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stuhisë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ujërave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zeza</a:t>
            </a:r>
            <a:endParaRPr lang="nl-BE" sz="6000" dirty="0"/>
          </a:p>
        </p:txBody>
      </p:sp>
      <p:pic>
        <p:nvPicPr>
          <p:cNvPr id="4" name="Image 1733" descr="Afbeelding met tekst, kaart, grafische vormgeving, Graphics&#10;&#10;Automatisch gegenereerde beschrijving">
            <a:extLst>
              <a:ext uri="{FF2B5EF4-FFF2-40B4-BE49-F238E27FC236}">
                <a16:creationId xmlns:a16="http://schemas.microsoft.com/office/drawing/2014/main" id="{76EE4E4F-C2C1-6AFB-DFD4-9B1C666C6D4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3648" y="1690688"/>
            <a:ext cx="5196258" cy="435133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3ED5A07-A15A-4B47-011A-3EE5D438B4A8}"/>
              </a:ext>
            </a:extLst>
          </p:cNvPr>
          <p:cNvSpPr txBox="1"/>
          <p:nvPr/>
        </p:nvSpPr>
        <p:spPr>
          <a:xfrm>
            <a:off x="6762306" y="1818167"/>
            <a:ext cx="49007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Koncepti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devijimit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shkarkimit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sipërfaqësor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kullimi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rrjedhës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grumbulluar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ujërave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shiut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zonat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nivelit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lartë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(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shpatet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kodrave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nëpërmjet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kanaleve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ujërave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shiut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rrjedhën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gravitetit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Drini,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përkatësisht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përroin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Manatisë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9B5B641-F26D-63C9-53C3-53B9DC908662}"/>
              </a:ext>
            </a:extLst>
          </p:cNvPr>
          <p:cNvSpPr txBox="1"/>
          <p:nvPr/>
        </p:nvSpPr>
        <p:spPr>
          <a:xfrm>
            <a:off x="6826102" y="4137722"/>
            <a:ext cx="4221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Ndarja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ujërave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shiut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ujërave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zeza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Prandaj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kanalizimeve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projektuar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rishtazi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projektuar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akomoduar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vëllim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caktuar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ujit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shiut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Pjesë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qendrës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qytetit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kenë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kanalizimi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kombinuar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B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2200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54EF3-4A0E-18D5-6382-0BE26E170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Rreziku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mbetur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përmbytjet</a:t>
            </a:r>
            <a:b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19A6A1-6BEF-3297-0FFA-BF0387081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72" y="114514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kuadër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Programit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Infrastrukturës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Bashkiake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Lezhë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kryen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simulimet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përmbytjeve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bazuar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skenarë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Këto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simulime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përdorën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qasje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koordinuar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duke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marrë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parasysh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nivelet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projektimit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ardhshëm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përmbytjeve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duke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marrë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parasysh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efektet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ndryshimeve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klimatike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sedimentimit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lumin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Drin.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pic>
        <p:nvPicPr>
          <p:cNvPr id="4" name="Image 1744" descr="Afbeelding met tekst, kaart, schermopname, Lettertype&#10;&#10;Automatisch gegenereerde beschrijving">
            <a:extLst>
              <a:ext uri="{FF2B5EF4-FFF2-40B4-BE49-F238E27FC236}">
                <a16:creationId xmlns:a16="http://schemas.microsoft.com/office/drawing/2014/main" id="{D17CB627-2A9F-96BF-453A-EB7B0D8D785E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1367" y="2544468"/>
            <a:ext cx="7038755" cy="402645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49DB957-BA07-5CED-DC29-63600B80BAD4}"/>
              </a:ext>
            </a:extLst>
          </p:cNvPr>
          <p:cNvSpPr txBox="1"/>
          <p:nvPr/>
        </p:nvSpPr>
        <p:spPr>
          <a:xfrm>
            <a:off x="763772" y="3030072"/>
            <a:ext cx="2968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prapa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presion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konsiderueshme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niveli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normal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ujit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lumit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Manatia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ngjarje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shiu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përsëritet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çdo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vjet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duhet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shkaktojë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30743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1B454-8BAE-E67D-2AC0-FDE217DB3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Rreziku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mbetur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përmbytjet</a:t>
            </a:r>
            <a:endParaRPr lang="nl-BE" dirty="0"/>
          </a:p>
        </p:txBody>
      </p:sp>
      <p:pic>
        <p:nvPicPr>
          <p:cNvPr id="4" name="Image 1745" descr="Afbeelding met tekst, kaart, schermopname, Lettertype&#10;&#10;Automatisch gegenereerde beschrijving">
            <a:extLst>
              <a:ext uri="{FF2B5EF4-FFF2-40B4-BE49-F238E27FC236}">
                <a16:creationId xmlns:a16="http://schemas.microsoft.com/office/drawing/2014/main" id="{5CC3E2CE-C124-EE53-65A2-B94B5C9050E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56521" y="1804359"/>
            <a:ext cx="5821425" cy="468851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F62AC2A-CE76-FFD0-930B-B3A54F575BFB}"/>
              </a:ext>
            </a:extLst>
          </p:cNvPr>
          <p:cNvSpPr txBox="1"/>
          <p:nvPr/>
        </p:nvSpPr>
        <p:spPr>
          <a:xfrm>
            <a:off x="489097" y="2824753"/>
            <a:ext cx="45507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gjendjen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përmbytjes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lumit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Manatia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ngjarje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shiu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tejkalon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përsëritjen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çdo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deri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vjet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duhet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shkaktojë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qendër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qytetit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Lezhës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415548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A50C1-968A-90D9-DB31-359517A3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Rreziku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mbetur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përmbytjet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fokusi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mbrojtjes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civile</a:t>
            </a:r>
            <a:br>
              <a:rPr lang="en-US" b="1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D5DCB-5060-BA0F-2D87-9F99AF901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Zbatimi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masave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propozuara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mbrojtjen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nga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përmbytjet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ofron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lehtësim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ndaj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një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ngjarjeje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përmbytjes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probabilitet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tejkalimit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vjetor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prej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20% (AEP)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kushtet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aktuale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klimatike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Prandaj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një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ngjarje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AEP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prej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20% ka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një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shans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20%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t'u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tejkaluar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çdo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vit,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është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afërsisht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ekuivalenti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stuhisë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pesëvjeçare</a:t>
            </a:r>
            <a:r>
              <a:rPr lang="en-US" sz="2400" b="0" i="0" dirty="0">
                <a:solidFill>
                  <a:srgbClr val="1F1F1F"/>
                </a:solidFill>
                <a:effectLst/>
                <a:latin typeface="Google Sans"/>
              </a:rPr>
              <a:t>.</a:t>
            </a:r>
          </a:p>
          <a:p>
            <a:endParaRPr lang="en-US" dirty="0">
              <a:solidFill>
                <a:srgbClr val="1F1F1F"/>
              </a:solidFill>
              <a:latin typeface="Google Sans"/>
            </a:endParaRPr>
          </a:p>
          <a:p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Në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vërtetë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fokusi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një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plani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mbrojtjes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civile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Menaxhimin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Rrezikut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nga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Përmbytjet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shtrihet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përtej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pyetjes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nëse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përmbytjet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ndodhin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ose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parandalohen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ato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Në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vend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kësaj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ai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përqendrohet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në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pranimin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pashmangshmërisë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së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ngjarjeve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ardhshme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përmbytjeve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dhe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fokusohet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në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zbutjen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ndikimeve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tyre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dhe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minimizimin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humbjeve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shoqëruese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3689238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4CF3E-908C-63B9-FE40-4C09F77F3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Paralajmërim i hershëm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85F2F6-3A68-1A55-0D78-26077448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709"/>
            <a:ext cx="10515600" cy="490116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nl-B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Monitorimi në kohë reale: </a:t>
            </a:r>
            <a:r>
              <a:rPr lang="nl-B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Monitorimi dhe shpërndarja e Buletinit Ditor mbi Rreziqet Natyrore nga - IGEO - Qendra Kombëtare për Parashikimin dhe Monitorimin e Rreziqeve Natyrore (NCFMNH)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Treguesit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statusit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Treguesit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statusit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(SI)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përftohen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vëzhgimet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pothuajse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ngjarjes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ndikimeve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saj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ndërsa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ajo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shpaloset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Kjo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bëhet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kryesisht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përmes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Rrjeti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kombëtar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stacioneve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NCFMNH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Komunikimi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ekipeve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vlerësimit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vendosura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(UKR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Lezhë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Kryqi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Kuq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Shqiptar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Bordi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Ujitjes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,)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Komunikimi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aktorë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tjerë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institucionalë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(p.sh.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bashkitë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fqinje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Prefektura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bordet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ujitjes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Drejtoria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Përgjithshme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Emergjencave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Civile,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etj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Popullsia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përmes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kanaleve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institucionalizuara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komunikimit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numrat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urgjencës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6051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184DE-5B44-99A4-CD92-ECDEB00AC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Paralajmërim i hershëm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23A611-4457-FD86-8D7B-D1899ADA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280"/>
            <a:ext cx="7550888" cy="5074905"/>
          </a:xfrm>
        </p:spPr>
        <p:txBody>
          <a:bodyPr>
            <a:normAutofit fontScale="92500"/>
          </a:bodyPr>
          <a:lstStyle/>
          <a:p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Treguesit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kontekstit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indikacionet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dhëna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buletini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prodhuar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IGEWE,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ofrojnë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vlerësimin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rrezikut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hidrometeorologjik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Duke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pasur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parasysh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pragjet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ofruara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vetëm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pluviometrike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  <a:p>
            <a:r>
              <a:rPr lang="en-US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Parashikimet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ofruara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NCFMNH </a:t>
            </a:r>
            <a:r>
              <a:rPr lang="en-US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janë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kategorizuar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katër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nivele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rreziku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marL="1600200" lvl="3" indent="-228600" algn="just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Jeshile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kriticitet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zero)</a:t>
            </a:r>
          </a:p>
          <a:p>
            <a:pPr marL="1600200" lvl="3" indent="-228600" algn="just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Verdhe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lvl="3" indent="-228600" algn="just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Portokalli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lvl="3" indent="-228600" algn="just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Kuqe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Intensiteti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reshjeve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shërben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bazë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klasifikimin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Këto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parashikime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mbulojnë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hark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kohor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prej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"sot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nesër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kufizuara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maksimum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prej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36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orësh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referojuni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aneksit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thotë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dritarja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përgatitjes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është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më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36 </a:t>
            </a:r>
            <a:r>
              <a:rPr lang="en-US" sz="1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orë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pic>
        <p:nvPicPr>
          <p:cNvPr id="4" name="Afbeelding 3" descr="Afbeelding met tekst, schermopname, kaart&#10;&#10;Automatisch gegenereerde beschrijving">
            <a:extLst>
              <a:ext uri="{FF2B5EF4-FFF2-40B4-BE49-F238E27FC236}">
                <a16:creationId xmlns:a16="http://schemas.microsoft.com/office/drawing/2014/main" id="{86361183-2374-8299-11FC-82D17D084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63" y="1018403"/>
            <a:ext cx="3357737" cy="474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1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C0307-DA8A-C0CB-67DF-8BF0CEB8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Problemet e hasura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FDA03-89A3-FAFF-A771-2A44CCC71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Problemi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përgjithshëm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Parashikimet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nxjerra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Qendra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Kombëtare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Parashikimin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Monitorimin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Rreziqeve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Natyrore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(NCFMNH)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nuk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saktësi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afat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shembuj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duke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pasur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parasysh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rënda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 Mars 2024</a:t>
            </a:r>
          </a:p>
          <a:p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buletinin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datës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18 mars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përmendet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E VERDHA 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mesme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(15 – 45 mm / 24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);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Mundësia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dukurive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hidrometeorologjike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problematike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Buletini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datës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19 Mars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përmend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PORTOKALLI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intensiv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(45 – 90 mm / 24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Moti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parashikohet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jetë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rrezikshëm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Parashikohen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dukuri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pazakonta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hidrometeorologjike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nl-BE" dirty="0"/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Mbetet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paqartë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duhet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klasifikuar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situatë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rrezik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lartë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pasi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pragu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përcaktim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nuk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është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vendosur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mënyrë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vendosur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37907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45064C-80BB-3629-1E4A-B5978D0E0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Pikat e përmirësimit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4C0A29-4C4E-4F1B-C3D0-D0D5D070A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Parashikimet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bëra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NCFMNH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mbështeten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dhënat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stacionit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meteorologjik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Lezhës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cili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është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stacion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manual.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dhënat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stacionet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manuale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regjistrohen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mënyrë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tradicionale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duke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kërkuar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praninë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vëzhguesi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dhënat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stacionet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monitorimit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manual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mblidhen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dy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herë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ditë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vëzhguesit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orën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7:00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19:00: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kërkon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shumë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kohë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7C7C30A-E72B-A504-AEDE-55D0C8C48456}"/>
              </a:ext>
            </a:extLst>
          </p:cNvPr>
          <p:cNvSpPr txBox="1"/>
          <p:nvPr/>
        </p:nvSpPr>
        <p:spPr>
          <a:xfrm>
            <a:off x="763771" y="3207193"/>
            <a:ext cx="67959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Bëjini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dispozicion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buletinet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rreziqeve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natyrore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365/365.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analizë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buletineve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disponueshme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rrezikut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faqen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internetit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NCFMNH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zbulon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nuk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krijohen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buletine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vëzhgimi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rreziqesh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dielën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Kjo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nënkupton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rreth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14% 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vëzhgimeve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kohë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nuk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janë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disponueshme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, duke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zvogëluar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besueshmërinë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plotësinë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informacionit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dhënë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Matës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manual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është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përdorur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monitoruar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nivelin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ujit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lumit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Drin. Ky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matës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luan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rol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vendimtar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monitorimin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niveleve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lumenjve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informimin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vlerësimeve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rrezikut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përmbytjet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përpjekjet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menaxhimit</a:t>
            </a:r>
            <a:endParaRPr lang="en-GB" sz="1400" dirty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pic>
        <p:nvPicPr>
          <p:cNvPr id="7" name="Afbeelding 6" descr="Afbeelding met buitenshuis, water, meer, brug&#10;&#10;Automatisch gegenereerde beschrijving">
            <a:extLst>
              <a:ext uri="{FF2B5EF4-FFF2-40B4-BE49-F238E27FC236}">
                <a16:creationId xmlns:a16="http://schemas.microsoft.com/office/drawing/2014/main" id="{5FCA5AE8-C5E7-94C5-6EEB-96EA1A190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545" y="2892056"/>
            <a:ext cx="2186297" cy="30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DA667-AA63-627C-3A37-59737437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7"/>
            <a:ext cx="10515600" cy="1325563"/>
          </a:xfrm>
        </p:spPr>
        <p:txBody>
          <a:bodyPr/>
          <a:lstStyle/>
          <a:p>
            <a:r>
              <a:rPr lang="nl-BE" dirty="0"/>
              <a:t>Pikat e përmirësimit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F1661614-EE13-D82A-921B-008BC6411C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99278"/>
              </p:ext>
            </p:extLst>
          </p:nvPr>
        </p:nvGraphicFramePr>
        <p:xfrm>
          <a:off x="2931735" y="2194432"/>
          <a:ext cx="7339316" cy="2469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9658">
                  <a:extLst>
                    <a:ext uri="{9D8B030D-6E8A-4147-A177-3AD203B41FA5}">
                      <a16:colId xmlns:a16="http://schemas.microsoft.com/office/drawing/2014/main" val="4022510283"/>
                    </a:ext>
                  </a:extLst>
                </a:gridCol>
                <a:gridCol w="3669658">
                  <a:extLst>
                    <a:ext uri="{9D8B030D-6E8A-4147-A177-3AD203B41FA5}">
                      <a16:colId xmlns:a16="http://schemas.microsoft.com/office/drawing/2014/main" val="2159942249"/>
                    </a:ext>
                  </a:extLst>
                </a:gridCol>
              </a:tblGrid>
              <a:tr h="24696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089585"/>
                  </a:ext>
                </a:extLst>
              </a:tr>
            </a:tbl>
          </a:graphicData>
        </a:graphic>
      </p:graphicFrame>
      <p:pic>
        <p:nvPicPr>
          <p:cNvPr id="1026" name="Picture 2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48188F6E-4087-CC2D-06A1-191EC467B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1" t="15947" r="19527" b="52451"/>
          <a:stretch>
            <a:fillRect/>
          </a:stretch>
        </p:blipFill>
        <p:spPr bwMode="auto">
          <a:xfrm>
            <a:off x="7640083" y="2484401"/>
            <a:ext cx="4118012" cy="153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Afbeelding 1" descr="Afbeelding met schermopname, tekst, Multimediasoftware, software&#10;&#10;Automatisch gegenereerde beschrijving">
            <a:extLst>
              <a:ext uri="{FF2B5EF4-FFF2-40B4-BE49-F238E27FC236}">
                <a16:creationId xmlns:a16="http://schemas.microsoft.com/office/drawing/2014/main" id="{E6FDCA37-7DD0-A45D-32CE-54689882A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20082" r="12698" b="11400"/>
          <a:stretch>
            <a:fillRect/>
          </a:stretch>
        </p:blipFill>
        <p:spPr bwMode="auto">
          <a:xfrm>
            <a:off x="7640083" y="0"/>
            <a:ext cx="4318000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7E89FA0-C773-D5D0-EF2A-0640653EB3F5}"/>
              </a:ext>
            </a:extLst>
          </p:cNvPr>
          <p:cNvSpPr txBox="1"/>
          <p:nvPr/>
        </p:nvSpPr>
        <p:spPr>
          <a:xfrm>
            <a:off x="8080744" y="4664075"/>
            <a:ext cx="3668233" cy="1534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Duke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pasur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parasysh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ndjeshmërinë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Lezhës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ndaj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përmbytjeve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vendosja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pajisjeve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monitorimin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nivelit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ujit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lumit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Drin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konsiderohet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domosdoshëm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nl-BE" dirty="0">
              <a:solidFill>
                <a:srgbClr val="7030A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F6D75FC-5C5A-A2C0-8242-198A31332053}"/>
              </a:ext>
            </a:extLst>
          </p:cNvPr>
          <p:cNvSpPr txBox="1"/>
          <p:nvPr/>
        </p:nvSpPr>
        <p:spPr>
          <a:xfrm>
            <a:off x="-1772" y="4977516"/>
            <a:ext cx="6097772" cy="1666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just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buNone/>
            </a:pP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Instalimi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Stacioni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Meteorologjik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Automatik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Termometrik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Pluviometrik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Futja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stacioneve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automatike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meteorologjike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Lezhë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ofron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avantazhe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Këto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stacione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kryejnë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matje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shpeshta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meteorologjike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intervale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rregullta</a:t>
            </a:r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</p:txBody>
      </p:sp>
      <p:pic>
        <p:nvPicPr>
          <p:cNvPr id="10" name="Afbeelding 9" descr="Automated meteorological station in Shkodra">
            <a:extLst>
              <a:ext uri="{FF2B5EF4-FFF2-40B4-BE49-F238E27FC236}">
                <a16:creationId xmlns:a16="http://schemas.microsoft.com/office/drawing/2014/main" id="{93F93941-161A-1BBF-C2C6-3AC1F8C25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700"/>
            <a:ext cx="3355340" cy="350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71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4EF4C-8B65-93D4-A7E7-5194E33A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Pikat e përmirësimit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B76A1F-E5CD-646A-95B4-7B4C32131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791"/>
            <a:ext cx="10515600" cy="5330087"/>
          </a:xfrm>
        </p:spPr>
        <p:txBody>
          <a:bodyPr>
            <a:normAutofit/>
          </a:bodyPr>
          <a:lstStyle/>
          <a:p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Integrimi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parashikimeve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meteorologjike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dhënat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lokale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reshjeve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nivelit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lumit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kohë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reale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është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propozuar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përfshihet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stacionin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pompimit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ujërave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shiut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Besrlidhja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sistemin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SCADA.</a:t>
            </a:r>
          </a:p>
          <a:p>
            <a:pPr marL="0" indent="0">
              <a:buNone/>
            </a:pP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Kjo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t'i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bëjë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dhënat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monitorimit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aksesueshme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nëpërmjet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ueb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-it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aplikacioneve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smartfonëve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7/7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24/24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orë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Kjo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pajisje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monitorimi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kohë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reale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duhet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t'i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jepet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UKR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Lezhës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pjesë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stacionit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pompimit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Besalidhja</a:t>
            </a:r>
            <a:r>
              <a:rPr lang="en-GB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Angazhimi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komunitetit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qendrës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Lezhës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monitorimin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ujërave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shiut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jetë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strategji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efektive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parandaluar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bllokimin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pikave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marrjes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shkak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grumbullimit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rërës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mbeturinave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Këtu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mënyra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përfshirë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komunitetin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local.</a:t>
            </a:r>
          </a:p>
          <a:p>
            <a:pPr marL="0" indent="0">
              <a:buNone/>
            </a:pP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Fushata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ndërgjegjësuese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  <a:p>
            <a:pPr marL="800100" lvl="1" indent="-342900" algn="just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Adopt-a-Drain Programs: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Krijoni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 adopt-a-drain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banorët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dalin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vullnetarë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miratuar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kanale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specifike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ujërave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stuhisë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pika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marrjeje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lagjen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tyre. </a:t>
            </a:r>
          </a:p>
          <a:p>
            <a:pPr marL="800100" lvl="1" indent="-342900" algn="just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Platformat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Raportimit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Qytetarëve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Krijoni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raportimi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qytetar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banorët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raportojnë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lehtësisht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pikat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bllokuara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marrjes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çështje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tjera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lidhura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ujërat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shiut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Kjo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nëpërmjet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aplikacioni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celular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faqe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interneti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linjë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telefonike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BE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Trajnim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edukim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Ofroni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seanca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trajnimi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seminare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anëtarët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komunitetit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mirëmbahen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siç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duhet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pikat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marrjes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ujërave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shiut</a:t>
            </a:r>
            <a:r>
              <a:rPr lang="en-GB" sz="1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BE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1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55B95-72DA-FEF7-727E-9E071775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Plani Vendor i Emergjencave?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8DEA49-0E90-ED11-EDE0-19A15933F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Cfare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eshte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1"/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Udhëzime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prefekturat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bashkitë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lidhje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përgatitjen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skemave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reagimit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emergjent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përmbytjet</a:t>
            </a:r>
            <a:endParaRPr lang="en-US" sz="3200" dirty="0">
              <a:latin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Audienca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interesuar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l-BE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drejtohet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kryesisht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zyrtarëve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UKR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Lezhë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Prefekturës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Lezhës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Drejtorisë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Përgjithshme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Emergjencave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Civile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bashkisë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Lezhë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drejtorise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ujistjes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kullimit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Lezhë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cilët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përgjegjës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përgatitjen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planeve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Menaxhimin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Rrezikut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Fatkeqësive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(DRM).</a:t>
            </a:r>
            <a:endParaRPr lang="nl-B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36784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A2E4A-4B7E-B573-DC79-D4274412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39" y="3125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FAZAT OPERACIONALE: Skema e </a:t>
            </a:r>
            <a:r>
              <a:rPr lang="en-GB" dirty="0" err="1"/>
              <a:t>reagimit</a:t>
            </a:r>
            <a:r>
              <a:rPr lang="en-GB" dirty="0"/>
              <a:t> </a:t>
            </a:r>
            <a:r>
              <a:rPr lang="en-GB" dirty="0" err="1"/>
              <a:t>emergjent</a:t>
            </a:r>
            <a:br>
              <a:rPr lang="nl-BE" sz="1800" b="1" kern="0" dirty="0">
                <a:solidFill>
                  <a:srgbClr val="51B7DC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BE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44AC8103-DC93-4717-982B-C89B172E8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782" t="29396" r="51008" b="13915"/>
          <a:stretch/>
        </p:blipFill>
        <p:spPr>
          <a:xfrm>
            <a:off x="3567497" y="831404"/>
            <a:ext cx="6597228" cy="5505600"/>
          </a:xfrm>
        </p:spPr>
      </p:pic>
    </p:spTree>
    <p:extLst>
      <p:ext uri="{BB962C8B-B14F-4D97-AF65-F5344CB8AC3E}">
        <p14:creationId xmlns:p14="http://schemas.microsoft.com/office/powerpoint/2010/main" val="877078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0B831A-C5F0-27E8-7819-98CD5BE5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95037" cy="4351338"/>
          </a:xfrm>
        </p:spPr>
        <p:txBody>
          <a:bodyPr/>
          <a:lstStyle/>
          <a:p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Aktivitetet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ekipeve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vlerësimit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zhvillohen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mënyrë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dinamike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Sipas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rrugëve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paracaktuara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zhvillohen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një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procedurë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pjesëmarrëse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duke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përfshirë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popullatën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gjithë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palët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interesuara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përcaktimin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tyre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kartat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kontrollit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</a:t>
            </a: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Personeli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nga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prefekturat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ose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bashkitë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vullnetarë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trajnuar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ekspertë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tjerë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projektuar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përdorin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automjete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dallueshme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pajisura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ndoshta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me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sisteme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komunikimi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radio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ose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telefonike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CB006F4-09C2-8A21-642C-469F6A27584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Ekipet e vlerësimit të territorit</a:t>
            </a:r>
            <a:br>
              <a:rPr lang="nl-BE" sz="18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BE" dirty="0"/>
          </a:p>
        </p:txBody>
      </p:sp>
      <p:pic>
        <p:nvPicPr>
          <p:cNvPr id="7" name="Immagine 11">
            <a:extLst>
              <a:ext uri="{FF2B5EF4-FFF2-40B4-BE49-F238E27FC236}">
                <a16:creationId xmlns:a16="http://schemas.microsoft.com/office/drawing/2014/main" id="{07921725-7C59-7845-98F7-23BBFC394388}"/>
              </a:ext>
            </a:extLst>
          </p:cNvPr>
          <p:cNvPicPr>
            <a:picLocks noChangeAspect="1"/>
          </p:cNvPicPr>
          <p:nvPr/>
        </p:nvPicPr>
        <p:blipFill dpi="0">
          <a:blip r:embed="rId2"/>
          <a:srcRect/>
          <a:stretch>
            <a:fillRect/>
          </a:stretch>
        </p:blipFill>
        <p:spPr bwMode="auto">
          <a:xfrm>
            <a:off x="6248400" y="1897063"/>
            <a:ext cx="5731510" cy="4279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062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07866E6-46BE-CADA-BF1F-B6D497645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4766" t="43812" r="7162" b="11960"/>
          <a:stretch/>
        </p:blipFill>
        <p:spPr>
          <a:xfrm>
            <a:off x="1722476" y="1561181"/>
            <a:ext cx="8431618" cy="5509471"/>
          </a:xfr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C27B3B3E-D098-B7D0-3A8A-1B2BFC3C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Ekipet e vlerësimit të territorit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06877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BEC4B-4A4E-916C-C10E-6EDC1D3A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Skema e reagimit në rast alarmi për përmbytje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62C40A-CD5B-BBB7-D2FC-87745C20A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233D58CB-2339-220B-E4E8-2DB85CB8C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2" y="1200564"/>
            <a:ext cx="9930810" cy="560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01568" rIns="91440" bIns="5078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Skema e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reagimit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për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përballuar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një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alarm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për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përmbytje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Lezhë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përfshin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një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qasje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sistematike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dhe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koordinuar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për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zbutur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rreziqet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për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garantuar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sigurinë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publike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dhe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për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minimizuar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ndikimin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ngjarjes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përmbytjes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në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10 </a:t>
            </a:r>
            <a:r>
              <a:rPr kumimoji="0" lang="en-US" altLang="nl-B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faza</a:t>
            </a:r>
            <a:r>
              <a:rPr kumimoji="0" lang="en-US" altLang="nl-B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Aktivizimi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Sistemit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të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Paralajmërimit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të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Hershëm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Paralajmërimi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dhe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komunikimi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Aktivizimi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Qendrës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së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Operacioneve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Emergjente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Planifikimi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dhe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Ekzekutimi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Evakuimit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Mobilizimi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burimeve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Masat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Sigurisë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Publike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Monitorimi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dhe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vlerësimi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8.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Mbështetja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dhe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Asistenca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Komunitetit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9.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Rimëkëmbja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dhe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rehabilitimi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10.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Rishikimi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pas </a:t>
            </a:r>
            <a:r>
              <a:rPr kumimoji="0" lang="en-US" altLang="nl-BE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Veprimit</a:t>
            </a:r>
            <a:r>
              <a:rPr kumimoji="0" lang="en-US" altLang="nl-B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:</a:t>
            </a:r>
            <a:endParaRPr kumimoji="0" lang="nl-BE" altLang="nl-BE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3A3B4B0-8A95-1F5F-AE9D-4574341F8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B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endParaRPr kumimoji="0" lang="en-US" alt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246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85510-19C2-CF71-33E1-C25ADB6A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Qasja e rezistencës ndaj përmbytjeve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9170E2B-100E-1C2D-C8D6-3EEE4F166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957" t="29395" r="55956" b="33463"/>
          <a:stretch/>
        </p:blipFill>
        <p:spPr>
          <a:xfrm>
            <a:off x="1775636" y="1892594"/>
            <a:ext cx="6800362" cy="4167963"/>
          </a:xfrm>
        </p:spPr>
      </p:pic>
      <p:pic>
        <p:nvPicPr>
          <p:cNvPr id="6" name="Afbeelding 5" descr="Products - Aquobex">
            <a:extLst>
              <a:ext uri="{FF2B5EF4-FFF2-40B4-BE49-F238E27FC236}">
                <a16:creationId xmlns:a16="http://schemas.microsoft.com/office/drawing/2014/main" id="{3FFCEDBD-1D91-EFB7-F857-E3CF721B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505" y="1038081"/>
            <a:ext cx="2487295" cy="183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Afbeelding met tekst, schermopname, Website, software&#10;&#10;Automatisch gegenereerde beschrijving">
            <a:extLst>
              <a:ext uri="{FF2B5EF4-FFF2-40B4-BE49-F238E27FC236}">
                <a16:creationId xmlns:a16="http://schemas.microsoft.com/office/drawing/2014/main" id="{FF072BDC-6577-4F96-1CD7-E452404983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37543" r="58454" b="5695"/>
          <a:stretch/>
        </p:blipFill>
        <p:spPr bwMode="auto">
          <a:xfrm>
            <a:off x="8866505" y="3429000"/>
            <a:ext cx="2301240" cy="3419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7386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8FE5E-682C-79AB-F63D-E7553474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>
              <a:lnSpc>
                <a:spcPct val="110000"/>
              </a:lnSpc>
              <a:spcAft>
                <a:spcPts val="600"/>
              </a:spcAft>
            </a:pP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Plani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Veprimit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mbulimin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kostos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DRM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Lezhë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Buxheti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parashikuar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Planin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Veprimit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GB" sz="36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DRM (2025-2027</a:t>
            </a:r>
            <a:r>
              <a:rPr lang="en-GB" sz="27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nl-BE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BE" sz="40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F619F0-D63B-9DAB-A2CA-A8DE7F0E5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5" y="2197765"/>
            <a:ext cx="10515600" cy="5276923"/>
          </a:xfrm>
        </p:spPr>
        <p:txBody>
          <a:bodyPr>
            <a:norm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Informacioni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Ndërgjegjësimi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dhe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Ngritja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Kapaciteteve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të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Komunitetit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:</a:t>
            </a:r>
            <a:endParaRPr lang="nl-BE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Trajnim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Grupeve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Vullnetare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120,000 LEK</a:t>
            </a:r>
            <a:endParaRPr lang="nl-BE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Trajnim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Komunitetit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120,000 LEK</a:t>
            </a:r>
            <a:endParaRPr lang="nl-BE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Fushata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sensibilizuese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pastrimin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kanaleve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ujërave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zeza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60,000 LEK</a:t>
            </a:r>
            <a:b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BE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Rritja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kapaciteteve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institucionale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dhe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qeveritare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:</a:t>
            </a:r>
            <a:endParaRPr lang="nl-BE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Trajnimi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Komitetit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Mbrojtjes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Civile : 120,000 LEK</a:t>
            </a:r>
            <a:endParaRPr lang="nl-BE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Rishikimi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Planit Vendor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Territorit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100,000 LEK</a:t>
            </a:r>
            <a:endParaRPr lang="nl-BE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Krijimi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bazës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dhënave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DRM : 50,000 LEK</a:t>
            </a:r>
            <a:b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BE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49196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E7B78-8864-6F47-5DF6-B1CF4A932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Plani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Veprimit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mbulimin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kostos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DRM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Lezhë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Buxheti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parashikuar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Planin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Veprimit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400" spc="-5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GB" sz="3200" kern="1400" spc="-5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DRM (2025-2027</a:t>
            </a:r>
            <a:r>
              <a:rPr lang="en-GB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BE" sz="2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A68A1A-FC62-EBC5-0D45-06F1659C7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628" y="2141537"/>
            <a:ext cx="10515600" cy="4351338"/>
          </a:xfrm>
        </p:spPr>
        <p:txBody>
          <a:bodyPr>
            <a:normAutofit lnSpcReduction="10000"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   </a:t>
            </a:r>
            <a:r>
              <a:rPr lang="sv-SE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Masat për reduktimin e rrezikut nga fatkeqësitë 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nl-BE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Mirëmbajtja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kanaleve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primare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53,000,000 LEK</a:t>
            </a:r>
            <a:endParaRPr lang="nl-BE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nn-NO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Mirëmbajtja e kanaleve dytësore dhe blerja e pajisjeve 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25,000,000 LEK</a:t>
            </a:r>
            <a:endParaRPr lang="nl-BE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Barrierat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Përmbytjeve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Përkohshme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200,000,000 LEK</a:t>
            </a:r>
            <a:b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BE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   </a:t>
            </a:r>
            <a:r>
              <a:rPr lang="pt-BR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Ngritja e kapaciteteve institucionale dhe operacionale 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nl-BE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160"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Krijimi</a:t>
            </a:r>
            <a:r>
              <a:rPr lang="en-GB" sz="2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Sistemeve</a:t>
            </a:r>
            <a:r>
              <a:rPr lang="en-GB" sz="2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të</a:t>
            </a:r>
            <a:r>
              <a:rPr lang="en-GB" sz="2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Paralajmërimit</a:t>
            </a:r>
            <a:r>
              <a:rPr lang="en-GB" sz="2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të</a:t>
            </a:r>
            <a:r>
              <a:rPr lang="en-GB" sz="2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Hershëm</a:t>
            </a:r>
            <a:r>
              <a:rPr lang="en-GB" sz="2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150,000,000 LEK</a:t>
            </a:r>
            <a:b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BE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Buxheti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total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vlerësuar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për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masat</a:t>
            </a:r>
            <a:r>
              <a:rPr lang="en-GB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DRM: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Përafërsisht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përfaqëson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4.5%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të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buxhetit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total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të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Lezhës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49554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Geen alternatieve tekst opgegeven voor deze afbeelding">
            <a:extLst>
              <a:ext uri="{FF2B5EF4-FFF2-40B4-BE49-F238E27FC236}">
                <a16:creationId xmlns:a16="http://schemas.microsoft.com/office/drawing/2014/main" id="{F7CB837B-9230-36F1-4C1B-54E006747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425" y="1442853"/>
            <a:ext cx="7192294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9AFF8D0-E9F1-C3DB-1504-C63B7E5FE817}"/>
              </a:ext>
            </a:extLst>
          </p:cNvPr>
          <p:cNvSpPr txBox="1"/>
          <p:nvPr/>
        </p:nvSpPr>
        <p:spPr>
          <a:xfrm>
            <a:off x="1073888" y="6134986"/>
            <a:ext cx="943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Figura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ilustron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investimet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Reduktimin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Rrezikut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Fatkeqësive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(DRR)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çojnë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përfitime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konsiderueshme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për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buxhetin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përgjithshëm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financimit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rrezikut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nga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fatkeqësitë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(DRF).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5026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514D35-09BE-FDD4-A668-86BD042CD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BE" dirty="0"/>
              <a:t>Faleminderit për vëmendjen tuaj</a:t>
            </a:r>
          </a:p>
          <a:p>
            <a:endParaRPr lang="nl-BE" dirty="0"/>
          </a:p>
        </p:txBody>
      </p:sp>
      <p:pic>
        <p:nvPicPr>
          <p:cNvPr id="4" name="Afbeelding 3" descr="Flipped: Einde">
            <a:extLst>
              <a:ext uri="{FF2B5EF4-FFF2-40B4-BE49-F238E27FC236}">
                <a16:creationId xmlns:a16="http://schemas.microsoft.com/office/drawing/2014/main" id="{4A9FC1F0-7BCB-B4E4-571A-0CB2E086A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137" y="3429000"/>
            <a:ext cx="2463800" cy="184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5B4E5-4B35-1A3F-364F-ED3521BA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31209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Menaxhimi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rrezikut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fatkeqësitë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(DRM) =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cikli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menaxhimit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fatkeqësive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faza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planifikimit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reagimit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ndaj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emergjencave</a:t>
            </a:r>
            <a:endParaRPr lang="nl-BE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FEA06-8870-0C85-3136-37F0F5DF7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9518" y="1262099"/>
            <a:ext cx="6583326" cy="5464692"/>
          </a:xfrm>
        </p:spPr>
        <p:txBody>
          <a:bodyPr>
            <a:normAutofit fontScale="77500" lnSpcReduction="20000"/>
          </a:bodyPr>
          <a:lstStyle/>
          <a:p>
            <a:pPr marL="0" lvl="0" indent="0" fontAlgn="base">
              <a:lnSpc>
                <a:spcPct val="120000"/>
              </a:lnSpc>
              <a:spcAft>
                <a:spcPts val="375"/>
              </a:spcAft>
              <a:buSzPts val="1000"/>
              <a:buNone/>
              <a:tabLst>
                <a:tab pos="457200" algn="l"/>
              </a:tabLst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Planifikimi dhe Zbutja :</a:t>
            </a:r>
            <a:endParaRPr lang="nl-BE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>
              <a:lnSpc>
                <a:spcPct val="120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Vlerësimi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llojeve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mundshme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përmbytjeve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zhvillimi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planeve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për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reduktimin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probabilitetit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tyre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ose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ndikimin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tyre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jetë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burime</a:t>
            </a:r>
            <a:r>
              <a:rPr lang="en-US" sz="19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nl-B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20000"/>
              </a:lnSpc>
              <a:spcAft>
                <a:spcPts val="375"/>
              </a:spcAft>
              <a:buSzPts val="1000"/>
              <a:buNone/>
              <a:tabLst>
                <a:tab pos="457200" algn="l"/>
              </a:tabLst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Gatishmëria </a:t>
            </a:r>
            <a:r>
              <a:rPr lang="nl-B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1" fontAlgn="base">
              <a:lnSpc>
                <a:spcPct val="120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Veprimet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që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duhen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ndërmarrë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kur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përpjekjet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zbutëse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nuk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kanë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parandaluar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ose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nuk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janë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gjendje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parandalojnë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një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përmbytje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.</a:t>
            </a:r>
            <a:endParaRPr lang="nl-BE" sz="1900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marL="0" lvl="0" indent="0" fontAlgn="base">
              <a:lnSpc>
                <a:spcPct val="120000"/>
              </a:lnSpc>
              <a:spcAft>
                <a:spcPts val="375"/>
              </a:spcAft>
              <a:buSzPts val="1000"/>
              <a:buNone/>
              <a:tabLst>
                <a:tab pos="457200" algn="l"/>
              </a:tabLst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Reagimi </a:t>
            </a:r>
            <a:r>
              <a:rPr lang="nl-B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 fontAlgn="base">
              <a:lnSpc>
                <a:spcPct val="120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Aktivitetet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që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ndodhin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gjatë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përmbytjeve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që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synojnë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identifikojnë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dhe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ndihmojnë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viktimat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dhe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stabilizojnë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situatën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e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përgjithshme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fatkeqësisë</a:t>
            </a:r>
            <a:br>
              <a:rPr lang="nl-BE" sz="1900" dirty="0">
                <a:solidFill>
                  <a:srgbClr val="7030A0"/>
                </a:solidFill>
                <a:latin typeface="Calibri" panose="020F0502020204030204" pitchFamily="34" charset="0"/>
              </a:rPr>
            </a:br>
            <a:endParaRPr lang="nl-BE" sz="1900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marL="0" lvl="0" indent="0" fontAlgn="base">
              <a:lnSpc>
                <a:spcPct val="120000"/>
              </a:lnSpc>
              <a:spcAft>
                <a:spcPts val="375"/>
              </a:spcAft>
              <a:buSzPts val="1000"/>
              <a:buNone/>
              <a:tabLst>
                <a:tab pos="457200" algn="l"/>
              </a:tabLst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Rimëkëmbja </a:t>
            </a:r>
            <a:r>
              <a:rPr lang="nl-B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1" fontAlgn="base">
              <a:lnSpc>
                <a:spcPct val="120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Veprimet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pas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një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përmbytjeje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që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synojnë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rivendosin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dhe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"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ndërtojnë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më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mirë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".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fund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kësaj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faze,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duhet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organizohet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një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vlerësim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i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qëndrueshmërisë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pas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përmbytjeve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për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siguruar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përditësime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rregullta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planit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të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7030A0"/>
                </a:solidFill>
                <a:latin typeface="Calibri" panose="020F0502020204030204" pitchFamily="34" charset="0"/>
              </a:rPr>
              <a:t>emergjencës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</a:rPr>
              <a:t>.</a:t>
            </a:r>
            <a:endParaRPr lang="nl-BE" sz="1900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endParaRPr lang="nl-BE" dirty="0"/>
          </a:p>
        </p:txBody>
      </p:sp>
      <p:pic>
        <p:nvPicPr>
          <p:cNvPr id="5" name="Tijdelijke aanduiding voor inhoud 4" descr="Afbeelding met tekst, logo, cirkel, Graphics&#10;&#10;Automatisch gegenereerde beschrijving">
            <a:extLst>
              <a:ext uri="{FF2B5EF4-FFF2-40B4-BE49-F238E27FC236}">
                <a16:creationId xmlns:a16="http://schemas.microsoft.com/office/drawing/2014/main" id="{6F8031DE-AA8E-E7FB-78DD-6FB2CD18A8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16" y="1922906"/>
            <a:ext cx="4536484" cy="4536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82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9A577C8-DD52-67BC-456A-DA8C9850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48"/>
            <a:ext cx="10515600" cy="1325563"/>
          </a:xfrm>
        </p:spPr>
        <p:txBody>
          <a:bodyPr/>
          <a:lstStyle/>
          <a:p>
            <a:r>
              <a:rPr lang="nl-BE" dirty="0"/>
              <a:t>Kuadri ligjor referues; gjendja aktuale</a:t>
            </a:r>
          </a:p>
        </p:txBody>
      </p:sp>
      <p:pic>
        <p:nvPicPr>
          <p:cNvPr id="10" name="Tijdelijke aanduiding voor inhoud 9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85033A85-E646-FCC9-8E14-4DF0557C5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786" t="28002" r="22466" b="28796"/>
          <a:stretch/>
        </p:blipFill>
        <p:spPr bwMode="auto">
          <a:xfrm>
            <a:off x="2328248" y="1212112"/>
            <a:ext cx="7985533" cy="5280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579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85968-A441-14CD-B421-54C0188E9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4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Detyra specifike të bazuara në ligjin </a:t>
            </a:r>
            <a:r>
              <a:rPr lang="en-GB" sz="4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45/2019</a:t>
            </a:r>
            <a:endParaRPr lang="nl-BE" sz="9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02CE11-F85F-8E3F-2F05-E2E7823D4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1622"/>
          </a:xfrm>
        </p:spPr>
        <p:txBody>
          <a:bodyPr>
            <a:normAutofit fontScale="85000" lnSpcReduction="10000"/>
          </a:bodyPr>
          <a:lstStyle/>
          <a:p>
            <a:pPr marR="164465"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NCEP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thekson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qartë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 “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është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përgjegjësi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autoriteteve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nivel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Qarku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Komune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dhe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Bashkie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zhvillojnë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planet e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tyre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emergjencës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cilat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gjitha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përfshihen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Planin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Kombëtar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Emergjencave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Civile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dhe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procedurat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rolet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dhe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përgjegjësitë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përshkruan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”.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164465"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më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tepër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NCEP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gjithashtu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bën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thirrje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një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më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efikas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paralajmërimit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hershëm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(EWS) duke </a:t>
            </a:r>
            <a:r>
              <a:rPr lang="en-US" sz="2400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deklaruar</a:t>
            </a: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: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4465"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Është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përgjegjësi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Departamentit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Planifikimin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Reagimin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ndaj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Emergjencave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Civile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autoriteteve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përkatëse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sigurojnë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gjithë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aktorët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jenë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njohur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sistemet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paralajmërimit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hershëm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vendor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kombëtar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kontaktet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procedurat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nevojshme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Është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gjithashtu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përgjegjësi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strukturave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emergjencës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civile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qendror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zyrtarëve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caktuar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emergjencës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civile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Qarku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Bashkie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sigurojnë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publiku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institucionet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transmetohen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mesazhe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paralajmëruese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përshtatshme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duke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këshilluar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ata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rrezikun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hapat</a:t>
            </a:r>
            <a:r>
              <a:rPr lang="en-US" sz="2400" i="1" dirty="0">
                <a:solidFill>
                  <a:srgbClr val="2022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nevojshme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duhet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ndërmarrin</a:t>
            </a:r>
            <a:r>
              <a:rPr lang="en-US" sz="2400" i="1" dirty="0">
                <a:solidFill>
                  <a:srgbClr val="2022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6287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C5D0F-FF3A-CC23-E29E-D5DD56F6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Analiza e </a:t>
            </a:r>
            <a:r>
              <a:rPr lang="en-GB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mangësive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raportin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Përmirësimi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informacionit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për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rrezikun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humbjet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nga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fatkeqësitë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Shqipëri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2022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Grupit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Bankës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Botërore</a:t>
            </a:r>
            <a:r>
              <a:rPr lang="en-US" sz="105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nl-BE" sz="24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9B84A1-1DDC-49D3-C616-6B24DE8E1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autoritetet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institucionet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vendore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ende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përballen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me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disa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sfida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përmbushjen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përgjegjësive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tyre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përcaktuara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me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ligj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procesin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mbledhjes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së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dhënave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mirëmbajtjen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bazave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dhënave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për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dëmtime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humbje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pas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ngjarjeve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rrezikshme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natyrore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ose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shkaktuara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nga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njeriu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vlerësimin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rrezikut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 lvl="1"/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hartimin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planeve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lokale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emergjencës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 lvl="1"/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zhvillimin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planeve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investimeve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për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parandalimin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mbrojtjen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rehabilitimin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fatkeqësive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 lvl="1"/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në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menaxhimin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sistemeve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monitorimit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paralajmërimit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hershëm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dhe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ngjashme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lvl="1"/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ofrimin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dhënave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lidhur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rrezikun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humbjen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për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Agjencinë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Kombëtare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Mbrojtjes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Civile (AKMC), 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krijojë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operojë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Bazën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Kombëtare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Dhënave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Humbjeve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Fatkeqësitë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Sipas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ligjit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dhënat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rrezikut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humbjeve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fatkeqësitë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ekzistojnë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bashki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prefektura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ministri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institucione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qendrore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menaxhohen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në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kombëtar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AKMC-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38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0FE40-7F27-535F-BFAB-E9809632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473B991-9142-54EB-6C3E-B1743EFB3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E294B013-2ACE-612A-0A77-035C2CE63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44" t="34720" r="18926" b="25320"/>
          <a:stretch/>
        </p:blipFill>
        <p:spPr bwMode="auto">
          <a:xfrm>
            <a:off x="814991" y="681037"/>
            <a:ext cx="10370323" cy="5599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2930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544E1-F4C1-F237-AB0A-EE2528B6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47" y="129924"/>
            <a:ext cx="7828109" cy="1325563"/>
          </a:xfrm>
        </p:spPr>
        <p:txBody>
          <a:bodyPr>
            <a:normAutofit fontScale="90000"/>
          </a:bodyPr>
          <a:lstStyle/>
          <a:p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Përmbledhje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analizës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rrezikut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përmbytjet</a:t>
            </a:r>
            <a:br>
              <a:rPr lang="nl-BE" dirty="0"/>
            </a:br>
            <a:endParaRPr lang="nl-BE" dirty="0"/>
          </a:p>
        </p:txBody>
      </p:sp>
      <p:pic>
        <p:nvPicPr>
          <p:cNvPr id="5" name="Afbeelding 4" descr="Afbeelding met tekst, kaart, schermopname, Multimediasoftware&#10;&#10;Automatisch gegenereerde beschrijving">
            <a:extLst>
              <a:ext uri="{FF2B5EF4-FFF2-40B4-BE49-F238E27FC236}">
                <a16:creationId xmlns:a16="http://schemas.microsoft.com/office/drawing/2014/main" id="{AE45E891-7CDA-7561-FBC9-5AE53E80C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60" t="10047" r="34677" b="17665"/>
          <a:stretch/>
        </p:blipFill>
        <p:spPr bwMode="auto">
          <a:xfrm>
            <a:off x="8028356" y="129924"/>
            <a:ext cx="4067175" cy="6215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844A2BE-6F07-5995-1F67-08D40681A33B}"/>
              </a:ext>
            </a:extLst>
          </p:cNvPr>
          <p:cNvSpPr txBox="1"/>
          <p:nvPr/>
        </p:nvSpPr>
        <p:spPr>
          <a:xfrm>
            <a:off x="200247" y="1029336"/>
            <a:ext cx="7303212" cy="569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1430" algn="just">
              <a:lnSpc>
                <a:spcPct val="103000"/>
              </a:lnSpc>
              <a:spcBef>
                <a:spcPts val="570"/>
              </a:spcBef>
              <a:spcAft>
                <a:spcPts val="600"/>
              </a:spcAft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përgjithësi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është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relativisht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vogël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rregullisht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vit - duke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shkaktuar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dëme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ekonomike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familjet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prekura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shkak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bllokimeve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tubave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kapacitetit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kufizuar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rrjetit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ekzistues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kanalizimeve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prurjet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sipërfaqësore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cilat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nuk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hyjnë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rrjet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mblidhen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poshtme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qytetit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95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jug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Parkut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Janar</a:t>
            </a:r>
            <a:r>
              <a:rPr lang="en-US" sz="24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75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përgjatë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Rrugës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Kosovës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afër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shkollës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mesme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75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rreth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Apartament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“11.2 Ha” (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pranë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Rrugës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Franz Josef Strauss)</a:t>
            </a:r>
            <a:r>
              <a:rPr lang="en-US" sz="24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75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Varosh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Gurrë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ndodhet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menjëherë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përballë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kryqëzimit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rrugën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re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spitalit</a:t>
            </a:r>
            <a:r>
              <a:rPr lang="en-US" sz="24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79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43AAE-39C1-0166-2FC4-1334D97C0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Përmbledhje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analizës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rrezikut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përmbytjet</a:t>
            </a:r>
            <a:br>
              <a:rPr lang="nl-BE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982DEA-AE64-1DFC-432D-098101A64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8459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spcBef>
                <a:spcPts val="66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Ndikohet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shumë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10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vit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kohëzgjatje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përmbytjeve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kalon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93%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rasteve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6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95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Thellësia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përmbytjeve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çdo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ishte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 cm 36%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rasteve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20 cm</a:t>
            </a:r>
            <a:r>
              <a:rPr lang="en-US" sz="36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6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6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Burimi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përmbytjes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ishte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ndarë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përafërsisht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mënyrë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barabartë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midis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rrugëve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kanaleve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kanalizimeve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pranë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mbushjes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pusetave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BE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9751841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3C1F433BAA0A44B4D2FCB175CB4863" ma:contentTypeVersion="13" ma:contentTypeDescription="Create a new document." ma:contentTypeScope="" ma:versionID="9cf88ab40adc14d0e7b6b014c7c3a5fa">
  <xsd:schema xmlns:xsd="http://www.w3.org/2001/XMLSchema" xmlns:xs="http://www.w3.org/2001/XMLSchema" xmlns:p="http://schemas.microsoft.com/office/2006/metadata/properties" xmlns:ns2="a77011b1-2852-4ba0-b4f7-769f79c42d56" xmlns:ns3="3e02348f-a843-4f6a-80e9-20f7c20a9898" targetNamespace="http://schemas.microsoft.com/office/2006/metadata/properties" ma:root="true" ma:fieldsID="1b28cb10291918bf738111d3c27be491" ns2:_="" ns3:_="">
    <xsd:import namespace="a77011b1-2852-4ba0-b4f7-769f79c42d56"/>
    <xsd:import namespace="3e02348f-a843-4f6a-80e9-20f7c20a98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7011b1-2852-4ba0-b4f7-769f79c42d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dd7e011-bb30-4412-ae0c-25ab964016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348f-a843-4f6a-80e9-20f7c20a989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9aed147-4d3b-4870-a374-348346663f1f}" ma:internalName="TaxCatchAll" ma:showField="CatchAllData" ma:web="3e02348f-a843-4f6a-80e9-20f7c20a98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02348f-a843-4f6a-80e9-20f7c20a9898" xsi:nil="true"/>
    <lcf76f155ced4ddcb4097134ff3c332f xmlns="a77011b1-2852-4ba0-b4f7-769f79c42d5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877727-97D2-408D-9233-CA784E883524}"/>
</file>

<file path=customXml/itemProps2.xml><?xml version="1.0" encoding="utf-8"?>
<ds:datastoreItem xmlns:ds="http://schemas.openxmlformats.org/officeDocument/2006/customXml" ds:itemID="{A63CD26D-CDA0-499C-9189-57E01163CCE3}"/>
</file>

<file path=customXml/itemProps3.xml><?xml version="1.0" encoding="utf-8"?>
<ds:datastoreItem xmlns:ds="http://schemas.openxmlformats.org/officeDocument/2006/customXml" ds:itemID="{D3B18E45-6F7B-4FFE-8014-87A109A65A18}"/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2489</Words>
  <Application>Microsoft Office PowerPoint</Application>
  <PresentationFormat>Widescreen</PresentationFormat>
  <Paragraphs>133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Calibri Light</vt:lpstr>
      <vt:lpstr>Google Sans</vt:lpstr>
      <vt:lpstr>Poppins</vt:lpstr>
      <vt:lpstr>Symbol</vt:lpstr>
      <vt:lpstr>Times New Roman</vt:lpstr>
      <vt:lpstr>Kantoorthema</vt:lpstr>
      <vt:lpstr>Shërbime Konsulence për  Menaxhimin e Rrezikut nga Fatkeqësitë në Lezhë  Prezantim Plani Vendor i Emergjencave &amp; Mekanizmi i Rikuperimit të Kostos  27 dhjetor 2024</vt:lpstr>
      <vt:lpstr>Plani Vendor i Emergjencave?</vt:lpstr>
      <vt:lpstr>Menaxhimi i rrezikut nga fatkeqësitë (DRM) = cikli i menaxhimit të fatkeqësive 4 faza të planifikimit të reagimit ndaj emergjencave</vt:lpstr>
      <vt:lpstr>Kuadri ligjor referues; gjendja aktuale</vt:lpstr>
      <vt:lpstr>Detyra specifike të bazuara në ligjin 45/2019</vt:lpstr>
      <vt:lpstr>Analiza e mangësive në raportin Përmirësimi i informacionit për rrezikun dhe humbjet nga fatkeqësitë në Shqipëri – 2022 i Grupit të Bankës Botërore </vt:lpstr>
      <vt:lpstr>PowerPoint Presentation</vt:lpstr>
      <vt:lpstr>Përmbledhje e analizës së rrezikut nga përmbytjet </vt:lpstr>
      <vt:lpstr>Përmbledhje e analizës së rrezikut nga përmbytjet </vt:lpstr>
      <vt:lpstr>Projekti i Infrastrukturës Bashkiake V: rishikim gjithëpërfshirës për të gjithë infrastrukturën e ujërave të stuhisë dhe ujërave të zeza</vt:lpstr>
      <vt:lpstr>Rreziku i mbetur nga përmbytjet </vt:lpstr>
      <vt:lpstr>Rreziku i mbetur nga përmbytjet</vt:lpstr>
      <vt:lpstr>Rreziku i mbetur nga përmbytjet: fokusi i një plani të mbrojtjes civile </vt:lpstr>
      <vt:lpstr>Paralajmërim i hershëm</vt:lpstr>
      <vt:lpstr>Paralajmërim i hershëm</vt:lpstr>
      <vt:lpstr>Problemet e hasura</vt:lpstr>
      <vt:lpstr>Pikat e përmirësimit</vt:lpstr>
      <vt:lpstr>Pikat e përmirësimit</vt:lpstr>
      <vt:lpstr>Pikat e përmirësimit</vt:lpstr>
      <vt:lpstr>FAZAT OPERACIONALE: Skema e reagimit emergjent </vt:lpstr>
      <vt:lpstr>PowerPoint Presentation</vt:lpstr>
      <vt:lpstr>Ekipet e vlerësimit të territorit</vt:lpstr>
      <vt:lpstr>Skema e reagimit në rast alarmi për përmbytje</vt:lpstr>
      <vt:lpstr>Qasja e rezistencës ndaj përmbytjeve</vt:lpstr>
      <vt:lpstr>Plani i Veprimit për mbulimin e kostos DRM në Lezhë: Buxheti i parashikuar për Planin e Veprimit për DRM (2025-2027) </vt:lpstr>
      <vt:lpstr>Plani i Veprimit për mbulimin e kostos DRM në Lezhë: Buxheti i parashikuar për Planin e Veprimit për DRM (2025-2027)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 Vandersmissen</dc:creator>
  <cp:lastModifiedBy>Kejdi Zhuka</cp:lastModifiedBy>
  <cp:revision>26</cp:revision>
  <cp:lastPrinted>2024-12-26T13:04:02Z</cp:lastPrinted>
  <dcterms:created xsi:type="dcterms:W3CDTF">2024-12-24T08:00:58Z</dcterms:created>
  <dcterms:modified xsi:type="dcterms:W3CDTF">2024-12-26T13:39:54Z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0x010100173C1F433BAA0A44B4D2FCB175CB4863</vt:lpwstr>
  </property>
</Properties>
</file>